
<file path=[Content_Types].xml><?xml version="1.0" encoding="utf-8"?>
<Types xmlns="http://schemas.openxmlformats.org/package/2006/content-types">
  <Default Extension="png" ContentType="image/png"/>
  <Default Extension="jpeg" ContentType="image/jpe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embeddedFontLst>
    <p:embeddedFont>
      <p:font typeface="Source Han Sans"/>
      <p:regular r:id="rId22"/>
    </p:embeddedFont>
    <p:embeddedFont>
      <p:font typeface="Source Han Sans CN Bold"/>
      <p:regular r:id="rId23"/>
    </p:embeddedFont>
    <p:embeddedFont>
      <p:font typeface="OPPOSans H"/>
      <p:regular r:id="rId24"/>
    </p:embeddedFont>
    <p:embeddedFont>
      <p:font typeface="OPPOSans B"/>
      <p:regular r:id="rId25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font" Target="fonts/font4.fntdata"/>
<Relationship Id="rId23" Type="http://schemas.openxmlformats.org/officeDocument/2006/relationships/font" Target="fonts/font3.fntdata"/>
<Relationship Id="rId24" Type="http://schemas.openxmlformats.org/officeDocument/2006/relationships/font" Target="fonts/font1.fntdata"/>
<Relationship Id="rId25" Type="http://schemas.openxmlformats.org/officeDocument/2006/relationships/font" Target="fonts/font2.fntdata"/>
</Relationships>
</file>

<file path=ppt/media/>
</file>

<file path=ppt/media/image1.png>
</file>

<file path=ppt/media/image10.png>
</file>

<file path=ppt/media/image11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3.png"/>
<Relationship Id="rId4" Type="http://schemas.openxmlformats.org/officeDocument/2006/relationships/image" Target="../media/image7.png"/>
<Relationship Id="rId5" Type="http://schemas.openxmlformats.org/officeDocument/2006/relationships/image" Target="../media/image5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3.png"/>
<Relationship Id="rId4" Type="http://schemas.openxmlformats.org/officeDocument/2006/relationships/image" Target="../media/image7.png"/>
<Relationship Id="rId5" Type="http://schemas.openxmlformats.org/officeDocument/2006/relationships/image" Target="../media/image5.pn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3.png"/>
<Relationship Id="rId4" Type="http://schemas.openxmlformats.org/officeDocument/2006/relationships/image" Target="../media/image7.png"/>
<Relationship Id="rId5" Type="http://schemas.openxmlformats.org/officeDocument/2006/relationships/image" Target="../media/image5.pn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3.png"/>
<Relationship Id="rId4" Type="http://schemas.openxmlformats.org/officeDocument/2006/relationships/image" Target="../media/image7.png"/>
<Relationship Id="rId5" Type="http://schemas.openxmlformats.org/officeDocument/2006/relationships/image" Target="../media/image5.png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3.png"/>
<Relationship Id="rId4" Type="http://schemas.openxmlformats.org/officeDocument/2006/relationships/image" Target="../media/image7.png"/>
<Relationship Id="rId5" Type="http://schemas.openxmlformats.org/officeDocument/2006/relationships/image" Target="../media/image5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3.png"/>
<Relationship Id="rId4" Type="http://schemas.openxmlformats.org/officeDocument/2006/relationships/image" Target="../media/image7.png"/>
<Relationship Id="rId5" Type="http://schemas.openxmlformats.org/officeDocument/2006/relationships/image" Target="../media/image5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0.png"/>
<Relationship Id="rId3" Type="http://schemas.openxmlformats.org/officeDocument/2006/relationships/image" Target="../media/image10.png"/>
<Relationship Id="rId4" Type="http://schemas.openxmlformats.org/officeDocument/2006/relationships/image" Target="../media/image10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3.png"/>
<Relationship Id="rId4" Type="http://schemas.openxmlformats.org/officeDocument/2006/relationships/image" Target="../media/image7.png"/>
<Relationship Id="rId5" Type="http://schemas.openxmlformats.org/officeDocument/2006/relationships/image" Target="../media/image5.pn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jpeg"/>
<Relationship Id="rId3" Type="http://schemas.openxmlformats.org/officeDocument/2006/relationships/image" Target="../media/image8.jpeg"/>
<Relationship Id="rId4" Type="http://schemas.openxmlformats.org/officeDocument/2006/relationships/image" Target="../media/image6.jpeg"/>
<Relationship Id="rId5" Type="http://schemas.openxmlformats.org/officeDocument/2006/relationships/image" Target="../media/image11.jpe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8895" cy="6879265"/>
          </a:xfrm>
          <a:prstGeom prst="roundRect">
            <a:avLst>
              <a:gd name="adj" fmla="val 0"/>
            </a:avLst>
          </a:prstGeom>
          <a:gradFill>
            <a:gsLst>
              <a:gs pos="26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23888" y="686605"/>
            <a:ext cx="2118859" cy="40166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0711" y="761838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92407" y="832822"/>
            <a:ext cx="5591688" cy="5192355"/>
          </a:xfrm>
          <a:prstGeom prst="roundRect">
            <a:avLst>
              <a:gd name="adj" fmla="val 10642"/>
            </a:avLst>
          </a:prstGeom>
          <a:solidFill>
            <a:schemeClr val="bg1"/>
          </a:solidFill>
          <a:ln w="12700" cap="sq">
            <a:solidFill>
              <a:schemeClr val="accent1">
                <a:alpha val="9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236" t="12261" r="25725" b="12261"/>
          <a:stretch>
            <a:fillRect/>
          </a:stretch>
        </p:blipFill>
        <p:spPr>
          <a:xfrm rot="0" flipH="0" flipV="0">
            <a:off x="6345196" y="878477"/>
            <a:ext cx="5496965" cy="5066515"/>
          </a:xfrm>
          <a:custGeom>
            <a:avLst/>
            <a:gdLst>
              <a:gd name="connsiteX0" fmla="*/ 552570 w 5591688"/>
              <a:gd name="connsiteY0" fmla="*/ 0 h 5192355"/>
              <a:gd name="connsiteX1" fmla="*/ 5039118 w 5591688"/>
              <a:gd name="connsiteY1" fmla="*/ 0 h 5192355"/>
              <a:gd name="connsiteX2" fmla="*/ 5591688 w 5591688"/>
              <a:gd name="connsiteY2" fmla="*/ 552570 h 5192355"/>
              <a:gd name="connsiteX3" fmla="*/ 5591688 w 5591688"/>
              <a:gd name="connsiteY3" fmla="*/ 4639785 h 5192355"/>
              <a:gd name="connsiteX4" fmla="*/ 5039118 w 5591688"/>
              <a:gd name="connsiteY4" fmla="*/ 5192355 h 5192355"/>
              <a:gd name="connsiteX5" fmla="*/ 552570 w 5591688"/>
              <a:gd name="connsiteY5" fmla="*/ 5192355 h 5192355"/>
              <a:gd name="connsiteX6" fmla="*/ 0 w 5591688"/>
              <a:gd name="connsiteY6" fmla="*/ 4639785 h 5192355"/>
              <a:gd name="connsiteX7" fmla="*/ 0 w 5591688"/>
              <a:gd name="connsiteY7" fmla="*/ 552570 h 5192355"/>
              <a:gd name="connsiteX8" fmla="*/ 552570 w 5591688"/>
              <a:gd name="connsiteY8" fmla="*/ 0 h 5192355"/>
            </a:gdLst>
            <a:rect l="l" t="t" r="r" b="b"/>
            <a:pathLst>
              <a:path w="5591688" h="5192355">
                <a:moveTo>
                  <a:pt x="552570" y="0"/>
                </a:moveTo>
                <a:lnTo>
                  <a:pt x="5039118" y="0"/>
                </a:lnTo>
                <a:cubicBezTo>
                  <a:pt x="5344294" y="0"/>
                  <a:pt x="5591688" y="247394"/>
                  <a:pt x="5591688" y="552570"/>
                </a:cubicBezTo>
                <a:lnTo>
                  <a:pt x="5591688" y="4639785"/>
                </a:lnTo>
                <a:cubicBezTo>
                  <a:pt x="5591688" y="4944961"/>
                  <a:pt x="5344294" y="5192355"/>
                  <a:pt x="5039118" y="5192355"/>
                </a:cubicBezTo>
                <a:lnTo>
                  <a:pt x="552570" y="5192355"/>
                </a:lnTo>
                <a:cubicBezTo>
                  <a:pt x="247394" y="5192355"/>
                  <a:pt x="0" y="4944961"/>
                  <a:pt x="0" y="4639785"/>
                </a:cubicBezTo>
                <a:lnTo>
                  <a:pt x="0" y="552570"/>
                </a:lnTo>
                <a:cubicBezTo>
                  <a:pt x="0" y="247394"/>
                  <a:pt x="247394" y="0"/>
                  <a:pt x="552570" y="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7" name=""/>
          <p:cNvGrpSpPr/>
          <p:nvPr/>
        </p:nvGrpSpPr>
        <p:grpSpPr>
          <a:xfrm>
            <a:off x="6694846" y="1468658"/>
            <a:ext cx="1870399" cy="1703063"/>
            <a:chOff x="6694846" y="1468658"/>
            <a:chExt cx="1870399" cy="1703063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6766064" y="1468658"/>
              <a:ext cx="1703063" cy="1703063"/>
            </a:xfrm>
            <a:prstGeom prst="roundRect">
              <a:avLst>
                <a:gd name="adj" fmla="val 12932"/>
              </a:avLst>
            </a:prstGeom>
            <a:solidFill>
              <a:schemeClr val="bg1"/>
            </a:solidFill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pic>
          <p:nvPicPr>
            <p:cNvPr id="9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94846" y="1556734"/>
              <a:ext cx="1870399" cy="154619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47606" y="355600"/>
            <a:ext cx="6309378" cy="65024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9871338" y="3670497"/>
            <a:ext cx="2245512" cy="2245512"/>
          </a:xfrm>
          <a:prstGeom prst="roundRect">
            <a:avLst>
              <a:gd name="adj" fmla="val 12932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9864377" y="3723286"/>
            <a:ext cx="2466148" cy="20386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"/>
          <p:cNvGrpSpPr/>
          <p:nvPr/>
        </p:nvGrpSpPr>
        <p:grpSpPr>
          <a:xfrm>
            <a:off x="3174404" y="2093309"/>
            <a:ext cx="427836" cy="490087"/>
            <a:chOff x="3174404" y="2093309"/>
            <a:chExt cx="427836" cy="490087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3174404" y="2093309"/>
              <a:ext cx="427836" cy="490087"/>
            </a:xfrm>
            <a:prstGeom prst="roundRect">
              <a:avLst>
                <a:gd name="adj" fmla="val 7788"/>
              </a:avLst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0" flipV="0">
              <a:off x="3286719" y="2212214"/>
              <a:ext cx="236104" cy="247455"/>
            </a:xfrm>
            <a:prstGeom prst="chevron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6" name="标题 1"/>
          <p:cNvSpPr txBox="1"/>
          <p:nvPr/>
        </p:nvSpPr>
        <p:spPr>
          <a:xfrm rot="5400000" flipH="0" flipV="0">
            <a:off x="11144587" y="509202"/>
            <a:ext cx="499093" cy="86557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22300" y="5207407"/>
            <a:ext cx="2187575" cy="405966"/>
          </a:xfrm>
          <a:prstGeom prst="round2DiagRect">
            <a:avLst>
              <a:gd name="adj1" fmla="val 38943"/>
              <a:gd name="adj2" fmla="val 0"/>
            </a:avLst>
          </a:pr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</a:gsLst>
            <a:lin ang="2700000" scaled="0"/>
          </a:gradFill>
          <a:ln w="9525" cap="sq">
            <a:solidFill>
              <a:schemeClr val="bg1"/>
            </a:solidFill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69267" y="5136668"/>
            <a:ext cx="386718" cy="386718"/>
          </a:xfrm>
          <a:prstGeom prst="ellipse">
            <a:avLst/>
          </a:prstGeom>
          <a:solidFill>
            <a:schemeClr val="bg1"/>
          </a:solidFill>
          <a:ln w="11430" cap="sq">
            <a:gradFill>
              <a:gsLst>
                <a:gs pos="0">
                  <a:schemeClr val="accent2">
                    <a:lumMod val="50000"/>
                    <a:lumOff val="50000"/>
                  </a:schemeClr>
                </a:gs>
                <a:gs pos="100000">
                  <a:schemeClr val="accent2">
                    <a:lumMod val="50000"/>
                    <a:lumOff val="50000"/>
                    <a:alpha val="2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60052" y="5209719"/>
            <a:ext cx="205146" cy="22222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80000"/>
                  <a:lumOff val="20000"/>
                </a:schemeClr>
              </a:gs>
            </a:gsLst>
            <a:lin ang="2700000" scaled="0"/>
          </a:gradFill>
          <a:ln w="9525" cap="sq">
            <a:solidFill>
              <a:schemeClr val="bg1"/>
            </a:solidFill>
            <a:miter/>
          </a:ln>
          <a:effectLst>
            <a:outerShdw dist="38100" blurRad="50800" dir="2700000" sx="100000" sy="100000" kx="0" ky="0" algn="tl" rotWithShape="0">
              <a:schemeClr val="accent2">
                <a:lumMod val="60000"/>
                <a:lumOff val="40000"/>
                <a:alpha val="40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142999" y="5207407"/>
            <a:ext cx="2187575" cy="405966"/>
          </a:xfrm>
          <a:prstGeom prst="round2DiagRect">
            <a:avLst>
              <a:gd name="adj1" fmla="val 38943"/>
              <a:gd name="adj2" fmla="val 0"/>
            </a:avLst>
          </a:pr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</a:gsLst>
            <a:lin ang="2700000" scaled="0"/>
          </a:gradFill>
          <a:ln w="9525" cap="sq">
            <a:solidFill>
              <a:schemeClr val="bg1"/>
            </a:solidFill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289966" y="5136668"/>
            <a:ext cx="386718" cy="386718"/>
          </a:xfrm>
          <a:prstGeom prst="ellipse">
            <a:avLst/>
          </a:prstGeom>
          <a:solidFill>
            <a:schemeClr val="bg1"/>
          </a:solidFill>
          <a:ln w="11430" cap="sq">
            <a:gradFill>
              <a:gsLst>
                <a:gs pos="0">
                  <a:schemeClr val="accent2">
                    <a:lumMod val="50000"/>
                    <a:lumOff val="50000"/>
                  </a:schemeClr>
                </a:gs>
                <a:gs pos="100000">
                  <a:schemeClr val="accent2">
                    <a:lumMod val="50000"/>
                    <a:lumOff val="50000"/>
                    <a:alpha val="2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3380751" y="5209719"/>
            <a:ext cx="205146" cy="22222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80000"/>
                  <a:lumOff val="20000"/>
                </a:schemeClr>
              </a:gs>
            </a:gsLst>
            <a:lin ang="2700000" scaled="0"/>
          </a:gradFill>
          <a:ln w="9525" cap="sq">
            <a:solidFill>
              <a:schemeClr val="bg1"/>
            </a:solidFill>
            <a:miter/>
          </a:ln>
          <a:effectLst>
            <a:outerShdw dist="38100" blurRad="50800" dir="2700000" sx="100000" sy="100000" kx="0" ky="0" algn="tl" rotWithShape="0">
              <a:schemeClr val="accent2">
                <a:lumMod val="60000"/>
                <a:lumOff val="40000"/>
                <a:alpha val="40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1311555" y="5240239"/>
            <a:ext cx="984287" cy="316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454585" y="5238206"/>
            <a:ext cx="984196" cy="3205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202X.X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2083232" y="5229191"/>
            <a:ext cx="1005791" cy="3386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3870322" y="5239222"/>
            <a:ext cx="756233" cy="31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08221" y="1813521"/>
            <a:ext cx="2672774" cy="113971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gradFill>
                  <a:gsLst>
                    <a:gs pos="0">
                      <a:srgbClr val="91C6F7">
                        <a:alpha val="100000"/>
                      </a:srgbClr>
                    </a:gs>
                    <a:gs pos="100000">
                      <a:srgbClr val="C8E3FB">
                        <a:alpha val="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20XX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630530" y="2617242"/>
            <a:ext cx="5390617" cy="1988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1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需求挖掘：痛点痒点爽点与营销策略</a:t>
            </a: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2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15034" y="3119044"/>
            <a:ext cx="5359464" cy="17599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案例分析与数据支撑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08221" y="1851014"/>
            <a:ext cx="3396674" cy="113971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PART-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3888" y="842150"/>
            <a:ext cx="2118859" cy="40166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80711" y="91738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4620363" y="5466996"/>
            <a:ext cx="325372" cy="372714"/>
            <a:chOff x="4620363" y="5466996"/>
            <a:chExt cx="325372" cy="372714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4620363" y="5466996"/>
              <a:ext cx="325372" cy="372714"/>
            </a:xfrm>
            <a:prstGeom prst="roundRect">
              <a:avLst>
                <a:gd name="adj" fmla="val 7788"/>
              </a:avLst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4705779" y="5557424"/>
              <a:ext cx="179558" cy="188191"/>
            </a:xfrm>
            <a:prstGeom prst="chevron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0" name="标题 1"/>
          <p:cNvSpPr txBox="1"/>
          <p:nvPr/>
        </p:nvSpPr>
        <p:spPr>
          <a:xfrm rot="0" flipH="0" flipV="0">
            <a:off x="577741" y="5451756"/>
            <a:ext cx="4182464" cy="3727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5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8E3F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 DESIGN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92407" y="832822"/>
            <a:ext cx="5591688" cy="5192355"/>
          </a:xfrm>
          <a:prstGeom prst="roundRect">
            <a:avLst>
              <a:gd name="adj" fmla="val 10642"/>
            </a:avLst>
          </a:prstGeom>
          <a:solidFill>
            <a:schemeClr val="bg1"/>
          </a:solidFill>
          <a:ln w="12700" cap="sq">
            <a:solidFill>
              <a:schemeClr val="accent1">
                <a:alpha val="9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236" t="12261" r="25725" b="12261"/>
          <a:stretch>
            <a:fillRect/>
          </a:stretch>
        </p:blipFill>
        <p:spPr>
          <a:xfrm rot="0" flipH="0" flipV="0">
            <a:off x="6345196" y="878477"/>
            <a:ext cx="5496965" cy="5066515"/>
          </a:xfrm>
          <a:custGeom>
            <a:avLst/>
            <a:gdLst>
              <a:gd name="connsiteX0" fmla="*/ 552570 w 5591688"/>
              <a:gd name="connsiteY0" fmla="*/ 0 h 5192355"/>
              <a:gd name="connsiteX1" fmla="*/ 5039118 w 5591688"/>
              <a:gd name="connsiteY1" fmla="*/ 0 h 5192355"/>
              <a:gd name="connsiteX2" fmla="*/ 5591688 w 5591688"/>
              <a:gd name="connsiteY2" fmla="*/ 552570 h 5192355"/>
              <a:gd name="connsiteX3" fmla="*/ 5591688 w 5591688"/>
              <a:gd name="connsiteY3" fmla="*/ 4639785 h 5192355"/>
              <a:gd name="connsiteX4" fmla="*/ 5039118 w 5591688"/>
              <a:gd name="connsiteY4" fmla="*/ 5192355 h 5192355"/>
              <a:gd name="connsiteX5" fmla="*/ 552570 w 5591688"/>
              <a:gd name="connsiteY5" fmla="*/ 5192355 h 5192355"/>
              <a:gd name="connsiteX6" fmla="*/ 0 w 5591688"/>
              <a:gd name="connsiteY6" fmla="*/ 4639785 h 5192355"/>
              <a:gd name="connsiteX7" fmla="*/ 0 w 5591688"/>
              <a:gd name="connsiteY7" fmla="*/ 552570 h 5192355"/>
              <a:gd name="connsiteX8" fmla="*/ 552570 w 5591688"/>
              <a:gd name="connsiteY8" fmla="*/ 0 h 5192355"/>
            </a:gdLst>
            <a:rect l="l" t="t" r="r" b="b"/>
            <a:pathLst>
              <a:path w="5591688" h="5192355">
                <a:moveTo>
                  <a:pt x="552570" y="0"/>
                </a:moveTo>
                <a:lnTo>
                  <a:pt x="5039118" y="0"/>
                </a:lnTo>
                <a:cubicBezTo>
                  <a:pt x="5344294" y="0"/>
                  <a:pt x="5591688" y="247394"/>
                  <a:pt x="5591688" y="552570"/>
                </a:cubicBezTo>
                <a:lnTo>
                  <a:pt x="5591688" y="4639785"/>
                </a:lnTo>
                <a:cubicBezTo>
                  <a:pt x="5591688" y="4944961"/>
                  <a:pt x="5344294" y="5192355"/>
                  <a:pt x="5039118" y="5192355"/>
                </a:cubicBezTo>
                <a:lnTo>
                  <a:pt x="552570" y="5192355"/>
                </a:lnTo>
                <a:cubicBezTo>
                  <a:pt x="247394" y="5192355"/>
                  <a:pt x="0" y="4944961"/>
                  <a:pt x="0" y="4639785"/>
                </a:cubicBezTo>
                <a:lnTo>
                  <a:pt x="0" y="552570"/>
                </a:lnTo>
                <a:cubicBezTo>
                  <a:pt x="0" y="247394"/>
                  <a:pt x="247394" y="0"/>
                  <a:pt x="552570" y="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3" name=""/>
          <p:cNvGrpSpPr/>
          <p:nvPr/>
        </p:nvGrpSpPr>
        <p:grpSpPr>
          <a:xfrm>
            <a:off x="6694846" y="1468658"/>
            <a:ext cx="1870399" cy="1703063"/>
            <a:chOff x="6694846" y="1468658"/>
            <a:chExt cx="1870399" cy="1703063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6766064" y="1468658"/>
              <a:ext cx="1703063" cy="1703063"/>
            </a:xfrm>
            <a:prstGeom prst="roundRect">
              <a:avLst>
                <a:gd name="adj" fmla="val 12932"/>
              </a:avLst>
            </a:prstGeom>
            <a:solidFill>
              <a:schemeClr val="bg1"/>
            </a:solidFill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pic>
          <p:nvPicPr>
            <p:cNvPr id="15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94846" y="1556734"/>
              <a:ext cx="1870399" cy="154619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47606" y="355600"/>
            <a:ext cx="6309378" cy="65024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0">
            <a:off x="9871338" y="3670497"/>
            <a:ext cx="2245512" cy="2245512"/>
          </a:xfrm>
          <a:prstGeom prst="roundRect">
            <a:avLst>
              <a:gd name="adj" fmla="val 12932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9864377" y="3723286"/>
            <a:ext cx="2466148" cy="203868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标题 1"/>
          <p:cNvSpPr txBox="1"/>
          <p:nvPr/>
        </p:nvSpPr>
        <p:spPr>
          <a:xfrm rot="5400000" flipH="0" flipV="0">
            <a:off x="11144587" y="509202"/>
            <a:ext cx="499093" cy="86557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275831" y="504462"/>
            <a:ext cx="1875289" cy="246537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1033243" y="4916868"/>
            <a:ext cx="711153" cy="711150"/>
          </a:xfrm>
          <a:prstGeom prst="ellipse">
            <a:avLst/>
          </a:prstGeom>
          <a:noFill/>
          <a:ln w="190500" cap="rnd">
            <a:solidFill>
              <a:schemeClr val="accent2"/>
            </a:solidFill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4090256" y="-2127250"/>
            <a:ext cx="3338388" cy="11518900"/>
          </a:xfrm>
          <a:prstGeom prst="round2SameRect">
            <a:avLst>
              <a:gd name="adj1" fmla="val 6776"/>
              <a:gd name="adj2" fmla="val 0"/>
            </a:avLst>
          </a:prstGeom>
          <a:solidFill>
            <a:schemeClr val="bg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05545" y="2550416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37658" y="2669746"/>
            <a:ext cx="179995" cy="205561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302315" y="2451576"/>
            <a:ext cx="1764000" cy="648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严肃婚恋网的三级任务分解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9545" y="3221417"/>
            <a:ext cx="2340000" cy="165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48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世纪佳缘引入公安部身份认证，提升配对可信度，通过实名认证+心理测评+线下见面三级任务分解，解决婚恋市场的信任痛点。
这种三级任务分解的营销策略，通过层层递进的验证和筛选，为用户提供可靠、高效的婚恋服务，提升用户对平台的信任度和满意度，增强市场竞争力。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342225" y="2550416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450219" y="2664061"/>
            <a:ext cx="216443" cy="20946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cap="rnd">
            <a:noFill/>
            <a:prstDash val="solid"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003722" y="2451576"/>
            <a:ext cx="1764000" cy="648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房地产营销的功能与文案创新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430952" y="3221417"/>
            <a:ext cx="2340000" cy="165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3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链家“房价轨迹地图”功能展示10年涨幅127%，通过数据可视化，为用户提供直观的房产价值信息；万科文案：“你缺的不是首付，是给孩子童年的阳光房”，以情感共鸣吸引用户。
这些功能与文案创新的营销策略，通过数据展示和情感诉求，满足用户对房产价值和家庭情感的双重需求，提升用户对房产的关注度和购买意愿，推动房地产销售。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219169" y="2705069"/>
            <a:ext cx="168853" cy="205561"/>
          </a:xfrm>
          <a:custGeom>
            <a:avLst/>
            <a:gdLst>
              <a:gd name="connsiteX0" fmla="*/ 283816 w 438150"/>
              <a:gd name="connsiteY0" fmla="*/ 621 h 533400"/>
              <a:gd name="connsiteX1" fmla="*/ 286102 w 438150"/>
              <a:gd name="connsiteY1" fmla="*/ 716 h 533400"/>
              <a:gd name="connsiteX2" fmla="*/ 286102 w 438150"/>
              <a:gd name="connsiteY2" fmla="*/ 124446 h 533400"/>
              <a:gd name="connsiteX3" fmla="*/ 286197 w 438150"/>
              <a:gd name="connsiteY3" fmla="*/ 126160 h 533400"/>
              <a:gd name="connsiteX4" fmla="*/ 314677 w 438150"/>
              <a:gd name="connsiteY4" fmla="*/ 153021 h 533400"/>
              <a:gd name="connsiteX5" fmla="*/ 314677 w 438150"/>
              <a:gd name="connsiteY5" fmla="*/ 153021 h 533400"/>
              <a:gd name="connsiteX6" fmla="*/ 438407 w 438150"/>
              <a:gd name="connsiteY6" fmla="*/ 153021 h 533400"/>
              <a:gd name="connsiteX7" fmla="*/ 438502 w 438150"/>
              <a:gd name="connsiteY7" fmla="*/ 155307 h 533400"/>
              <a:gd name="connsiteX8" fmla="*/ 438502 w 438150"/>
              <a:gd name="connsiteY8" fmla="*/ 505446 h 533400"/>
              <a:gd name="connsiteX9" fmla="*/ 409927 w 438150"/>
              <a:gd name="connsiteY9" fmla="*/ 534021 h 533400"/>
              <a:gd name="connsiteX10" fmla="*/ 28927 w 438150"/>
              <a:gd name="connsiteY10" fmla="*/ 534021 h 533400"/>
              <a:gd name="connsiteX11" fmla="*/ 352 w 438150"/>
              <a:gd name="connsiteY11" fmla="*/ 505446 h 533400"/>
              <a:gd name="connsiteX12" fmla="*/ 352 w 438150"/>
              <a:gd name="connsiteY12" fmla="*/ 29196 h 533400"/>
              <a:gd name="connsiteX13" fmla="*/ 28927 w 438150"/>
              <a:gd name="connsiteY13" fmla="*/ 621 h 533400"/>
              <a:gd name="connsiteX14" fmla="*/ 283816 w 438150"/>
              <a:gd name="connsiteY14" fmla="*/ 621 h 533400"/>
              <a:gd name="connsiteX15" fmla="*/ 248002 w 438150"/>
              <a:gd name="connsiteY15" fmla="*/ 200646 h 533400"/>
              <a:gd name="connsiteX16" fmla="*/ 152752 w 438150"/>
              <a:gd name="connsiteY16" fmla="*/ 200646 h 533400"/>
              <a:gd name="connsiteX17" fmla="*/ 152752 w 438150"/>
              <a:gd name="connsiteY17" fmla="*/ 410196 h 533400"/>
              <a:gd name="connsiteX18" fmla="*/ 171802 w 438150"/>
              <a:gd name="connsiteY18" fmla="*/ 410196 h 533400"/>
              <a:gd name="connsiteX19" fmla="*/ 171802 w 438150"/>
              <a:gd name="connsiteY19" fmla="*/ 314946 h 533400"/>
              <a:gd name="connsiteX20" fmla="*/ 248002 w 438150"/>
              <a:gd name="connsiteY20" fmla="*/ 314946 h 533400"/>
              <a:gd name="connsiteX21" fmla="*/ 250098 w 438150"/>
              <a:gd name="connsiteY21" fmla="*/ 314946 h 533400"/>
              <a:gd name="connsiteX22" fmla="*/ 305152 w 438150"/>
              <a:gd name="connsiteY22" fmla="*/ 257796 h 533400"/>
              <a:gd name="connsiteX23" fmla="*/ 248002 w 438150"/>
              <a:gd name="connsiteY23" fmla="*/ 200646 h 533400"/>
              <a:gd name="connsiteX24" fmla="*/ 248002 w 438150"/>
              <a:gd name="connsiteY24" fmla="*/ 200646 h 533400"/>
              <a:gd name="connsiteX25" fmla="*/ 248002 w 438150"/>
              <a:gd name="connsiteY25" fmla="*/ 219696 h 533400"/>
              <a:gd name="connsiteX26" fmla="*/ 286102 w 438150"/>
              <a:gd name="connsiteY26" fmla="*/ 257796 h 533400"/>
              <a:gd name="connsiteX27" fmla="*/ 248002 w 438150"/>
              <a:gd name="connsiteY27" fmla="*/ 295896 h 533400"/>
              <a:gd name="connsiteX28" fmla="*/ 248002 w 438150"/>
              <a:gd name="connsiteY28" fmla="*/ 295896 h 533400"/>
              <a:gd name="connsiteX29" fmla="*/ 171802 w 438150"/>
              <a:gd name="connsiteY29" fmla="*/ 295896 h 533400"/>
              <a:gd name="connsiteX30" fmla="*/ 171802 w 438150"/>
              <a:gd name="connsiteY30" fmla="*/ 219696 h 533400"/>
              <a:gd name="connsiteX31" fmla="*/ 248002 w 438150"/>
              <a:gd name="connsiteY31" fmla="*/ 219696 h 533400"/>
              <a:gd name="connsiteX32" fmla="*/ 428977 w 438150"/>
              <a:gd name="connsiteY32" fmla="*/ 133971 h 533400"/>
              <a:gd name="connsiteX33" fmla="*/ 314677 w 438150"/>
              <a:gd name="connsiteY33" fmla="*/ 133971 h 533400"/>
              <a:gd name="connsiteX34" fmla="*/ 313534 w 438150"/>
              <a:gd name="connsiteY34" fmla="*/ 133876 h 533400"/>
              <a:gd name="connsiteX35" fmla="*/ 305152 w 438150"/>
              <a:gd name="connsiteY35" fmla="*/ 124446 h 533400"/>
              <a:gd name="connsiteX36" fmla="*/ 305152 w 438150"/>
              <a:gd name="connsiteY36" fmla="*/ 124446 h 533400"/>
              <a:gd name="connsiteX37" fmla="*/ 305152 w 438150"/>
              <a:gd name="connsiteY37" fmla="*/ 10146 h 533400"/>
              <a:gd name="connsiteX38" fmla="*/ 428977 w 438150"/>
              <a:gd name="connsiteY38" fmla="*/ 133971 h 533400"/>
            </a:gdLst>
            <a:rect l="l" t="t" r="r" b="b"/>
            <a:pathLst>
              <a:path w="438150" h="533400">
                <a:moveTo>
                  <a:pt x="283816" y="621"/>
                </a:moveTo>
                <a:cubicBezTo>
                  <a:pt x="284578" y="621"/>
                  <a:pt x="285340" y="621"/>
                  <a:pt x="286102" y="716"/>
                </a:cubicBezTo>
                <a:lnTo>
                  <a:pt x="286102" y="124446"/>
                </a:lnTo>
                <a:lnTo>
                  <a:pt x="286197" y="126160"/>
                </a:lnTo>
                <a:cubicBezTo>
                  <a:pt x="287055" y="141115"/>
                  <a:pt x="299532" y="153021"/>
                  <a:pt x="314677" y="153021"/>
                </a:cubicBezTo>
                <a:lnTo>
                  <a:pt x="314677" y="153021"/>
                </a:lnTo>
                <a:lnTo>
                  <a:pt x="438407" y="153021"/>
                </a:lnTo>
                <a:cubicBezTo>
                  <a:pt x="438502" y="153783"/>
                  <a:pt x="438502" y="154545"/>
                  <a:pt x="438502" y="155307"/>
                </a:cubicBezTo>
                <a:lnTo>
                  <a:pt x="438502" y="505446"/>
                </a:lnTo>
                <a:cubicBezTo>
                  <a:pt x="438502" y="521257"/>
                  <a:pt x="425739" y="534021"/>
                  <a:pt x="409927" y="534021"/>
                </a:cubicBezTo>
                <a:lnTo>
                  <a:pt x="28927" y="534021"/>
                </a:lnTo>
                <a:cubicBezTo>
                  <a:pt x="13115" y="534021"/>
                  <a:pt x="352" y="521257"/>
                  <a:pt x="352" y="505446"/>
                </a:cubicBezTo>
                <a:lnTo>
                  <a:pt x="352" y="29196"/>
                </a:lnTo>
                <a:cubicBezTo>
                  <a:pt x="352" y="13385"/>
                  <a:pt x="13115" y="621"/>
                  <a:pt x="28927" y="621"/>
                </a:cubicBezTo>
                <a:lnTo>
                  <a:pt x="283816" y="621"/>
                </a:lnTo>
                <a:close/>
                <a:moveTo>
                  <a:pt x="248002" y="200646"/>
                </a:moveTo>
                <a:lnTo>
                  <a:pt x="152752" y="200646"/>
                </a:lnTo>
                <a:lnTo>
                  <a:pt x="152752" y="410196"/>
                </a:lnTo>
                <a:lnTo>
                  <a:pt x="171802" y="410196"/>
                </a:lnTo>
                <a:lnTo>
                  <a:pt x="171802" y="314946"/>
                </a:lnTo>
                <a:lnTo>
                  <a:pt x="248002" y="314946"/>
                </a:lnTo>
                <a:lnTo>
                  <a:pt x="250098" y="314946"/>
                </a:lnTo>
                <a:cubicBezTo>
                  <a:pt x="280673" y="313803"/>
                  <a:pt x="305152" y="288657"/>
                  <a:pt x="305152" y="257796"/>
                </a:cubicBezTo>
                <a:cubicBezTo>
                  <a:pt x="305152" y="226268"/>
                  <a:pt x="279530" y="200646"/>
                  <a:pt x="248002" y="200646"/>
                </a:cubicBezTo>
                <a:lnTo>
                  <a:pt x="248002" y="200646"/>
                </a:lnTo>
                <a:close/>
                <a:moveTo>
                  <a:pt x="248002" y="219696"/>
                </a:moveTo>
                <a:cubicBezTo>
                  <a:pt x="269052" y="219696"/>
                  <a:pt x="286102" y="236746"/>
                  <a:pt x="286102" y="257796"/>
                </a:cubicBezTo>
                <a:cubicBezTo>
                  <a:pt x="286102" y="278846"/>
                  <a:pt x="269052" y="295896"/>
                  <a:pt x="248002" y="295896"/>
                </a:cubicBezTo>
                <a:lnTo>
                  <a:pt x="248002" y="295896"/>
                </a:lnTo>
                <a:lnTo>
                  <a:pt x="171802" y="295896"/>
                </a:lnTo>
                <a:lnTo>
                  <a:pt x="171802" y="219696"/>
                </a:lnTo>
                <a:lnTo>
                  <a:pt x="248002" y="219696"/>
                </a:lnTo>
                <a:close/>
                <a:moveTo>
                  <a:pt x="428977" y="133971"/>
                </a:moveTo>
                <a:lnTo>
                  <a:pt x="314677" y="133971"/>
                </a:lnTo>
                <a:lnTo>
                  <a:pt x="313534" y="133876"/>
                </a:lnTo>
                <a:cubicBezTo>
                  <a:pt x="308772" y="133304"/>
                  <a:pt x="305152" y="129304"/>
                  <a:pt x="305152" y="124446"/>
                </a:cubicBezTo>
                <a:lnTo>
                  <a:pt x="305152" y="124446"/>
                </a:lnTo>
                <a:lnTo>
                  <a:pt x="305152" y="10146"/>
                </a:lnTo>
                <a:lnTo>
                  <a:pt x="428977" y="133971"/>
                </a:ln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043632" y="2550416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162962" y="2677447"/>
            <a:ext cx="205561" cy="190158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62340" y="2451576"/>
            <a:ext cx="1764000" cy="648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约会软件的匹配机制创新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089570" y="3221418"/>
            <a:ext cx="2340000" cy="165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3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Tinder“双重选择”机制匹配成功率提升40%，探探“擦肩而过”功能使日活提升28%，通过创新匹配机制，提升用户使用体验和活跃度。
这些匹配机制创新的营销策略，通过优化算法和增加趣味性功能，为用户提供更高效、更有趣的约会体验，增强用户对平台的粘性和活跃度，提升市场份额。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877786" y="2705069"/>
            <a:ext cx="168853" cy="205561"/>
          </a:xfrm>
          <a:custGeom>
            <a:avLst/>
            <a:gdLst>
              <a:gd name="connsiteX0" fmla="*/ 283816 w 438150"/>
              <a:gd name="connsiteY0" fmla="*/ 621 h 533400"/>
              <a:gd name="connsiteX1" fmla="*/ 286102 w 438150"/>
              <a:gd name="connsiteY1" fmla="*/ 716 h 533400"/>
              <a:gd name="connsiteX2" fmla="*/ 286102 w 438150"/>
              <a:gd name="connsiteY2" fmla="*/ 124446 h 533400"/>
              <a:gd name="connsiteX3" fmla="*/ 286197 w 438150"/>
              <a:gd name="connsiteY3" fmla="*/ 126160 h 533400"/>
              <a:gd name="connsiteX4" fmla="*/ 314677 w 438150"/>
              <a:gd name="connsiteY4" fmla="*/ 153021 h 533400"/>
              <a:gd name="connsiteX5" fmla="*/ 314677 w 438150"/>
              <a:gd name="connsiteY5" fmla="*/ 153021 h 533400"/>
              <a:gd name="connsiteX6" fmla="*/ 438407 w 438150"/>
              <a:gd name="connsiteY6" fmla="*/ 153021 h 533400"/>
              <a:gd name="connsiteX7" fmla="*/ 438502 w 438150"/>
              <a:gd name="connsiteY7" fmla="*/ 155307 h 533400"/>
              <a:gd name="connsiteX8" fmla="*/ 438502 w 438150"/>
              <a:gd name="connsiteY8" fmla="*/ 505446 h 533400"/>
              <a:gd name="connsiteX9" fmla="*/ 409927 w 438150"/>
              <a:gd name="connsiteY9" fmla="*/ 534021 h 533400"/>
              <a:gd name="connsiteX10" fmla="*/ 28927 w 438150"/>
              <a:gd name="connsiteY10" fmla="*/ 534021 h 533400"/>
              <a:gd name="connsiteX11" fmla="*/ 352 w 438150"/>
              <a:gd name="connsiteY11" fmla="*/ 505446 h 533400"/>
              <a:gd name="connsiteX12" fmla="*/ 352 w 438150"/>
              <a:gd name="connsiteY12" fmla="*/ 29196 h 533400"/>
              <a:gd name="connsiteX13" fmla="*/ 28927 w 438150"/>
              <a:gd name="connsiteY13" fmla="*/ 621 h 533400"/>
              <a:gd name="connsiteX14" fmla="*/ 283816 w 438150"/>
              <a:gd name="connsiteY14" fmla="*/ 621 h 533400"/>
              <a:gd name="connsiteX15" fmla="*/ 248002 w 438150"/>
              <a:gd name="connsiteY15" fmla="*/ 200646 h 533400"/>
              <a:gd name="connsiteX16" fmla="*/ 152752 w 438150"/>
              <a:gd name="connsiteY16" fmla="*/ 200646 h 533400"/>
              <a:gd name="connsiteX17" fmla="*/ 152752 w 438150"/>
              <a:gd name="connsiteY17" fmla="*/ 410196 h 533400"/>
              <a:gd name="connsiteX18" fmla="*/ 171802 w 438150"/>
              <a:gd name="connsiteY18" fmla="*/ 410196 h 533400"/>
              <a:gd name="connsiteX19" fmla="*/ 171802 w 438150"/>
              <a:gd name="connsiteY19" fmla="*/ 314946 h 533400"/>
              <a:gd name="connsiteX20" fmla="*/ 248002 w 438150"/>
              <a:gd name="connsiteY20" fmla="*/ 314946 h 533400"/>
              <a:gd name="connsiteX21" fmla="*/ 250098 w 438150"/>
              <a:gd name="connsiteY21" fmla="*/ 314946 h 533400"/>
              <a:gd name="connsiteX22" fmla="*/ 305152 w 438150"/>
              <a:gd name="connsiteY22" fmla="*/ 257796 h 533400"/>
              <a:gd name="connsiteX23" fmla="*/ 248002 w 438150"/>
              <a:gd name="connsiteY23" fmla="*/ 200646 h 533400"/>
              <a:gd name="connsiteX24" fmla="*/ 248002 w 438150"/>
              <a:gd name="connsiteY24" fmla="*/ 200646 h 533400"/>
              <a:gd name="connsiteX25" fmla="*/ 248002 w 438150"/>
              <a:gd name="connsiteY25" fmla="*/ 219696 h 533400"/>
              <a:gd name="connsiteX26" fmla="*/ 286102 w 438150"/>
              <a:gd name="connsiteY26" fmla="*/ 257796 h 533400"/>
              <a:gd name="connsiteX27" fmla="*/ 248002 w 438150"/>
              <a:gd name="connsiteY27" fmla="*/ 295896 h 533400"/>
              <a:gd name="connsiteX28" fmla="*/ 248002 w 438150"/>
              <a:gd name="connsiteY28" fmla="*/ 295896 h 533400"/>
              <a:gd name="connsiteX29" fmla="*/ 171802 w 438150"/>
              <a:gd name="connsiteY29" fmla="*/ 295896 h 533400"/>
              <a:gd name="connsiteX30" fmla="*/ 171802 w 438150"/>
              <a:gd name="connsiteY30" fmla="*/ 219696 h 533400"/>
              <a:gd name="connsiteX31" fmla="*/ 248002 w 438150"/>
              <a:gd name="connsiteY31" fmla="*/ 219696 h 533400"/>
              <a:gd name="connsiteX32" fmla="*/ 428977 w 438150"/>
              <a:gd name="connsiteY32" fmla="*/ 133971 h 533400"/>
              <a:gd name="connsiteX33" fmla="*/ 314677 w 438150"/>
              <a:gd name="connsiteY33" fmla="*/ 133971 h 533400"/>
              <a:gd name="connsiteX34" fmla="*/ 313534 w 438150"/>
              <a:gd name="connsiteY34" fmla="*/ 133876 h 533400"/>
              <a:gd name="connsiteX35" fmla="*/ 305152 w 438150"/>
              <a:gd name="connsiteY35" fmla="*/ 124446 h 533400"/>
              <a:gd name="connsiteX36" fmla="*/ 305152 w 438150"/>
              <a:gd name="connsiteY36" fmla="*/ 124446 h 533400"/>
              <a:gd name="connsiteX37" fmla="*/ 305152 w 438150"/>
              <a:gd name="connsiteY37" fmla="*/ 10146 h 533400"/>
              <a:gd name="connsiteX38" fmla="*/ 428977 w 438150"/>
              <a:gd name="connsiteY38" fmla="*/ 133971 h 533400"/>
            </a:gdLst>
            <a:rect l="l" t="t" r="r" b="b"/>
            <a:pathLst>
              <a:path w="438150" h="533400">
                <a:moveTo>
                  <a:pt x="283816" y="621"/>
                </a:moveTo>
                <a:cubicBezTo>
                  <a:pt x="284578" y="621"/>
                  <a:pt x="285340" y="621"/>
                  <a:pt x="286102" y="716"/>
                </a:cubicBezTo>
                <a:lnTo>
                  <a:pt x="286102" y="124446"/>
                </a:lnTo>
                <a:lnTo>
                  <a:pt x="286197" y="126160"/>
                </a:lnTo>
                <a:cubicBezTo>
                  <a:pt x="287055" y="141115"/>
                  <a:pt x="299532" y="153021"/>
                  <a:pt x="314677" y="153021"/>
                </a:cubicBezTo>
                <a:lnTo>
                  <a:pt x="314677" y="153021"/>
                </a:lnTo>
                <a:lnTo>
                  <a:pt x="438407" y="153021"/>
                </a:lnTo>
                <a:cubicBezTo>
                  <a:pt x="438502" y="153783"/>
                  <a:pt x="438502" y="154545"/>
                  <a:pt x="438502" y="155307"/>
                </a:cubicBezTo>
                <a:lnTo>
                  <a:pt x="438502" y="505446"/>
                </a:lnTo>
                <a:cubicBezTo>
                  <a:pt x="438502" y="521257"/>
                  <a:pt x="425739" y="534021"/>
                  <a:pt x="409927" y="534021"/>
                </a:cubicBezTo>
                <a:lnTo>
                  <a:pt x="28927" y="534021"/>
                </a:lnTo>
                <a:cubicBezTo>
                  <a:pt x="13115" y="534021"/>
                  <a:pt x="352" y="521257"/>
                  <a:pt x="352" y="505446"/>
                </a:cubicBezTo>
                <a:lnTo>
                  <a:pt x="352" y="29196"/>
                </a:lnTo>
                <a:cubicBezTo>
                  <a:pt x="352" y="13385"/>
                  <a:pt x="13115" y="621"/>
                  <a:pt x="28927" y="621"/>
                </a:cubicBezTo>
                <a:lnTo>
                  <a:pt x="283816" y="621"/>
                </a:lnTo>
                <a:close/>
                <a:moveTo>
                  <a:pt x="248002" y="200646"/>
                </a:moveTo>
                <a:lnTo>
                  <a:pt x="152752" y="200646"/>
                </a:lnTo>
                <a:lnTo>
                  <a:pt x="152752" y="410196"/>
                </a:lnTo>
                <a:lnTo>
                  <a:pt x="171802" y="410196"/>
                </a:lnTo>
                <a:lnTo>
                  <a:pt x="171802" y="314946"/>
                </a:lnTo>
                <a:lnTo>
                  <a:pt x="248002" y="314946"/>
                </a:lnTo>
                <a:lnTo>
                  <a:pt x="250098" y="314946"/>
                </a:lnTo>
                <a:cubicBezTo>
                  <a:pt x="280673" y="313803"/>
                  <a:pt x="305152" y="288657"/>
                  <a:pt x="305152" y="257796"/>
                </a:cubicBezTo>
                <a:cubicBezTo>
                  <a:pt x="305152" y="226268"/>
                  <a:pt x="279530" y="200646"/>
                  <a:pt x="248002" y="200646"/>
                </a:cubicBezTo>
                <a:lnTo>
                  <a:pt x="248002" y="200646"/>
                </a:lnTo>
                <a:close/>
                <a:moveTo>
                  <a:pt x="248002" y="219696"/>
                </a:moveTo>
                <a:cubicBezTo>
                  <a:pt x="269052" y="219696"/>
                  <a:pt x="286102" y="236746"/>
                  <a:pt x="286102" y="257796"/>
                </a:cubicBezTo>
                <a:cubicBezTo>
                  <a:pt x="286102" y="278846"/>
                  <a:pt x="269052" y="295896"/>
                  <a:pt x="248002" y="295896"/>
                </a:cubicBezTo>
                <a:lnTo>
                  <a:pt x="248002" y="295896"/>
                </a:lnTo>
                <a:lnTo>
                  <a:pt x="171802" y="295896"/>
                </a:lnTo>
                <a:lnTo>
                  <a:pt x="171802" y="219696"/>
                </a:lnTo>
                <a:lnTo>
                  <a:pt x="248002" y="219696"/>
                </a:lnTo>
                <a:close/>
                <a:moveTo>
                  <a:pt x="428977" y="133971"/>
                </a:moveTo>
                <a:lnTo>
                  <a:pt x="314677" y="133971"/>
                </a:lnTo>
                <a:lnTo>
                  <a:pt x="313534" y="133876"/>
                </a:lnTo>
                <a:cubicBezTo>
                  <a:pt x="308772" y="133304"/>
                  <a:pt x="305152" y="129304"/>
                  <a:pt x="305152" y="124446"/>
                </a:cubicBezTo>
                <a:lnTo>
                  <a:pt x="305152" y="124446"/>
                </a:lnTo>
                <a:lnTo>
                  <a:pt x="305152" y="10146"/>
                </a:lnTo>
                <a:lnTo>
                  <a:pt x="428977" y="133971"/>
                </a:ln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702249" y="2550416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821579" y="2677447"/>
            <a:ext cx="205561" cy="190158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20957" y="2451576"/>
            <a:ext cx="1764000" cy="648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香港楼市的亲子社区规划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8748187" y="3221418"/>
            <a:ext cx="2340000" cy="165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3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海璇项目“成长空间规划”样板房展示婴儿房- 书房动线，新鸿基地产亲子社区配套增加溢价15%，通过满足家庭用户对成长空间的需求，提升房产价值。
这种亲子社区规划的营销策略，通过打造符合家庭成长需求的空间布局和配套设施，为用户提供全方位的家庭生活解决方案，提升用户对房产的认可度和购买意愿，实现房产溢价。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典型营销案例剖析</a:t>
            </a: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506310" y="1706590"/>
            <a:ext cx="7645738" cy="1081059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100807" y="1544884"/>
            <a:ext cx="102482" cy="140447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041123" y="1730925"/>
            <a:ext cx="6858616" cy="9424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数据表明，精准痛点解决可使客户生命周期价值提升3- 5倍。如菜鸟驿站通过快递最后100米痛点洞察，实现市占率61%逆转。
这些数据支撑了痛点解决策略的有效性，表明企业通过精准挖掘和解决用户痛点，能显著提升用户对品牌的忠诚度和长期价值贡献，实现市场份额的快速扩大和业务增长。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136816" y="1351177"/>
            <a:ext cx="780911" cy="78091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366919" y="1586451"/>
            <a:ext cx="320709" cy="31036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976012" y="1130300"/>
            <a:ext cx="160806" cy="16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041122" y="1301381"/>
            <a:ext cx="686487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痛点解决的数据效果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506310" y="3298964"/>
            <a:ext cx="7645738" cy="1081059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100807" y="3137257"/>
            <a:ext cx="102482" cy="140447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041123" y="3323298"/>
            <a:ext cx="6858616" cy="9424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宜家聘请1000名“居家达人”参与设计，小米社区“橙色星期五”更新制度吸收10万+建议，通过用户参与，企业获取大量用户反馈，优化产品和服务，提升用户满意度。
这些数据展示了用户参与策略的显著效果，通过让用户深度参与产品设计和优化，企业能更好地满足用户需求，增强用户对品牌的认同感和忠诚度，推动产品创新和业务发展。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36816" y="2943550"/>
            <a:ext cx="780911" cy="78091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366919" y="3173650"/>
            <a:ext cx="320709" cy="320709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976012" y="2722673"/>
            <a:ext cx="160806" cy="16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041122" y="2893754"/>
            <a:ext cx="686487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用户参与的数据效果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506310" y="4891336"/>
            <a:ext cx="7645738" cy="1081059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0100807" y="4729629"/>
            <a:ext cx="102482" cy="140447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041123" y="4915670"/>
            <a:ext cx="6858616" cy="9424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世纪佳缘引入公安部身份认证提升配对可信度，链家“房价轨迹地图”功能展示10年涨幅127%，Tinder“双重选择”机制匹配成功率提升40%，探探“擦肩而过”功能使日活提升28%。
这些营销创新的数据效果表明，企业通过创新营销策略，如身份认证、数据可视化、匹配机制优化等，能有效解决用户痛点，提升用户体验和活跃度，增强市场竞争力，实现业务增长。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136816" y="4535922"/>
            <a:ext cx="780911" cy="78091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366919" y="4778038"/>
            <a:ext cx="320709" cy="296678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976012" y="4315045"/>
            <a:ext cx="160806" cy="16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3041122" y="4486126"/>
            <a:ext cx="686487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营销创新的数据效果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数据支撑与效果评估</a:t>
            </a: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2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15034" y="3119044"/>
            <a:ext cx="5359464" cy="17599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痛点挖掘与营销策略的实践方法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08221" y="1851014"/>
            <a:ext cx="3396674" cy="113971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PART-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3888" y="842150"/>
            <a:ext cx="2118859" cy="40166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80711" y="91738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4620363" y="5466996"/>
            <a:ext cx="325372" cy="372714"/>
            <a:chOff x="4620363" y="5466996"/>
            <a:chExt cx="325372" cy="372714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4620363" y="5466996"/>
              <a:ext cx="325372" cy="372714"/>
            </a:xfrm>
            <a:prstGeom prst="roundRect">
              <a:avLst>
                <a:gd name="adj" fmla="val 7788"/>
              </a:avLst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4705779" y="5557424"/>
              <a:ext cx="179558" cy="188191"/>
            </a:xfrm>
            <a:prstGeom prst="chevron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0" name="标题 1"/>
          <p:cNvSpPr txBox="1"/>
          <p:nvPr/>
        </p:nvSpPr>
        <p:spPr>
          <a:xfrm rot="0" flipH="0" flipV="0">
            <a:off x="577741" y="5451756"/>
            <a:ext cx="4182464" cy="3727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5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8E3F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 DESIGN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92407" y="832822"/>
            <a:ext cx="5591688" cy="5192355"/>
          </a:xfrm>
          <a:prstGeom prst="roundRect">
            <a:avLst>
              <a:gd name="adj" fmla="val 10642"/>
            </a:avLst>
          </a:prstGeom>
          <a:solidFill>
            <a:schemeClr val="bg1"/>
          </a:solidFill>
          <a:ln w="12700" cap="sq">
            <a:solidFill>
              <a:schemeClr val="accent1">
                <a:alpha val="9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236" t="12261" r="25725" b="12261"/>
          <a:stretch>
            <a:fillRect/>
          </a:stretch>
        </p:blipFill>
        <p:spPr>
          <a:xfrm rot="0" flipH="0" flipV="0">
            <a:off x="6345196" y="878477"/>
            <a:ext cx="5496965" cy="5066515"/>
          </a:xfrm>
          <a:custGeom>
            <a:avLst/>
            <a:gdLst>
              <a:gd name="connsiteX0" fmla="*/ 552570 w 5591688"/>
              <a:gd name="connsiteY0" fmla="*/ 0 h 5192355"/>
              <a:gd name="connsiteX1" fmla="*/ 5039118 w 5591688"/>
              <a:gd name="connsiteY1" fmla="*/ 0 h 5192355"/>
              <a:gd name="connsiteX2" fmla="*/ 5591688 w 5591688"/>
              <a:gd name="connsiteY2" fmla="*/ 552570 h 5192355"/>
              <a:gd name="connsiteX3" fmla="*/ 5591688 w 5591688"/>
              <a:gd name="connsiteY3" fmla="*/ 4639785 h 5192355"/>
              <a:gd name="connsiteX4" fmla="*/ 5039118 w 5591688"/>
              <a:gd name="connsiteY4" fmla="*/ 5192355 h 5192355"/>
              <a:gd name="connsiteX5" fmla="*/ 552570 w 5591688"/>
              <a:gd name="connsiteY5" fmla="*/ 5192355 h 5192355"/>
              <a:gd name="connsiteX6" fmla="*/ 0 w 5591688"/>
              <a:gd name="connsiteY6" fmla="*/ 4639785 h 5192355"/>
              <a:gd name="connsiteX7" fmla="*/ 0 w 5591688"/>
              <a:gd name="connsiteY7" fmla="*/ 552570 h 5192355"/>
              <a:gd name="connsiteX8" fmla="*/ 552570 w 5591688"/>
              <a:gd name="connsiteY8" fmla="*/ 0 h 5192355"/>
            </a:gdLst>
            <a:rect l="l" t="t" r="r" b="b"/>
            <a:pathLst>
              <a:path w="5591688" h="5192355">
                <a:moveTo>
                  <a:pt x="552570" y="0"/>
                </a:moveTo>
                <a:lnTo>
                  <a:pt x="5039118" y="0"/>
                </a:lnTo>
                <a:cubicBezTo>
                  <a:pt x="5344294" y="0"/>
                  <a:pt x="5591688" y="247394"/>
                  <a:pt x="5591688" y="552570"/>
                </a:cubicBezTo>
                <a:lnTo>
                  <a:pt x="5591688" y="4639785"/>
                </a:lnTo>
                <a:cubicBezTo>
                  <a:pt x="5591688" y="4944961"/>
                  <a:pt x="5344294" y="5192355"/>
                  <a:pt x="5039118" y="5192355"/>
                </a:cubicBezTo>
                <a:lnTo>
                  <a:pt x="552570" y="5192355"/>
                </a:lnTo>
                <a:cubicBezTo>
                  <a:pt x="247394" y="5192355"/>
                  <a:pt x="0" y="4944961"/>
                  <a:pt x="0" y="4639785"/>
                </a:cubicBezTo>
                <a:lnTo>
                  <a:pt x="0" y="552570"/>
                </a:lnTo>
                <a:cubicBezTo>
                  <a:pt x="0" y="247394"/>
                  <a:pt x="247394" y="0"/>
                  <a:pt x="552570" y="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3" name=""/>
          <p:cNvGrpSpPr/>
          <p:nvPr/>
        </p:nvGrpSpPr>
        <p:grpSpPr>
          <a:xfrm>
            <a:off x="6694846" y="1468658"/>
            <a:ext cx="1870399" cy="1703063"/>
            <a:chOff x="6694846" y="1468658"/>
            <a:chExt cx="1870399" cy="1703063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6766064" y="1468658"/>
              <a:ext cx="1703063" cy="1703063"/>
            </a:xfrm>
            <a:prstGeom prst="roundRect">
              <a:avLst>
                <a:gd name="adj" fmla="val 12932"/>
              </a:avLst>
            </a:prstGeom>
            <a:solidFill>
              <a:schemeClr val="bg1"/>
            </a:solidFill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pic>
          <p:nvPicPr>
            <p:cNvPr id="15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94846" y="1556734"/>
              <a:ext cx="1870399" cy="154619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47606" y="355600"/>
            <a:ext cx="6309378" cy="65024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0">
            <a:off x="9871338" y="3670497"/>
            <a:ext cx="2245512" cy="2245512"/>
          </a:xfrm>
          <a:prstGeom prst="roundRect">
            <a:avLst>
              <a:gd name="adj" fmla="val 12932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9864377" y="3723286"/>
            <a:ext cx="2466148" cy="203868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标题 1"/>
          <p:cNvSpPr txBox="1"/>
          <p:nvPr/>
        </p:nvSpPr>
        <p:spPr>
          <a:xfrm rot="5400000" flipH="0" flipV="0">
            <a:off x="11144587" y="509202"/>
            <a:ext cx="499093" cy="86557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275831" y="504462"/>
            <a:ext cx="1875289" cy="246537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564861"/>
            <a:ext cx="3169888" cy="4134678"/>
          </a:xfrm>
          <a:prstGeom prst="roundRect">
            <a:avLst>
              <a:gd name="adj" fmla="val 3148"/>
            </a:avLst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  <a:effectLst>
            <a:outerShdw dist="88900" blurRad="0" dir="2340000" sx="100000" sy="100000" kx="0" ky="0" algn="ctr" rotWithShape="0">
              <a:schemeClr val="accent3">
                <a:alpha val="10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397708" y="1893780"/>
            <a:ext cx="1695272" cy="1695272"/>
          </a:xfrm>
          <a:prstGeom prst="ellipse">
            <a:avLst/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95344" y="4173467"/>
            <a:ext cx="2700000" cy="13481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9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通过用户调研和数据分析，深入了解用户需求和痛点。如分析用户行为数据、反馈信息，挖掘潜在需求和痛点。
用户调研与数据分析是痛点挖掘的基础方法，通过收集和分析大量用户数据，企业能全面了解用户需求，精准定位痛点，为营销策略制定提供依据。</a:t>
            </a: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4973" t="0" r="14973" b="0"/>
          <a:stretch>
            <a:fillRect/>
          </a:stretch>
        </p:blipFill>
        <p:spPr>
          <a:xfrm rot="0" flipH="0" flipV="0">
            <a:off x="1456534" y="1952606"/>
            <a:ext cx="1577620" cy="1577620"/>
          </a:xfrm>
          <a:custGeom>
            <a:avLst/>
            <a:gdLst/>
            <a:rect l="l" t="t" r="r" b="b"/>
            <a:pathLst>
              <a:path w="1577620" h="1577620">
                <a:moveTo>
                  <a:pt x="788810" y="0"/>
                </a:moveTo>
                <a:cubicBezTo>
                  <a:pt x="1224457" y="0"/>
                  <a:pt x="1577620" y="353163"/>
                  <a:pt x="1577620" y="788810"/>
                </a:cubicBezTo>
                <a:cubicBezTo>
                  <a:pt x="1577620" y="1224457"/>
                  <a:pt x="1224457" y="1577620"/>
                  <a:pt x="788810" y="1577620"/>
                </a:cubicBezTo>
                <a:cubicBezTo>
                  <a:pt x="353163" y="1577620"/>
                  <a:pt x="0" y="1224457"/>
                  <a:pt x="0" y="788810"/>
                </a:cubicBezTo>
                <a:cubicBezTo>
                  <a:pt x="0" y="353163"/>
                  <a:pt x="353163" y="0"/>
                  <a:pt x="78881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1273422" y="1892331"/>
            <a:ext cx="495935" cy="49593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299089" y="2017188"/>
            <a:ext cx="4445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95344" y="3712460"/>
            <a:ext cx="2700000" cy="4022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用户调研与数据分析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504706" y="1564861"/>
            <a:ext cx="3169888" cy="4134678"/>
          </a:xfrm>
          <a:prstGeom prst="roundRect">
            <a:avLst>
              <a:gd name="adj" fmla="val 3148"/>
            </a:avLst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  <a:effectLst>
            <a:outerShdw dist="88900" blurRad="0" dir="2340000" sx="100000" sy="100000" kx="0" ky="0" algn="ctr" rotWithShape="0">
              <a:schemeClr val="accent3">
                <a:alpha val="10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242014" y="1893780"/>
            <a:ext cx="1695272" cy="1695272"/>
          </a:xfrm>
          <a:prstGeom prst="ellipse">
            <a:avLst/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739650" y="4173467"/>
            <a:ext cx="2700000" cy="13481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9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分析竞争对手的产品和服务，发现其未解决的痛点。如研究竞品的用户评价和市场反馈，寻找差异化竞争优势。
竞争对手分析是痛点挖掘的重要补充，通过对比竞品，企业能发现自身产品的独特价值和市场机会，制定差异化的营销策略，提升竞争力。</a:t>
            </a:r>
            <a:endParaRPr kumimoji="1" lang="zh-CN" altLang="en-US"/>
          </a:p>
        </p:txBody>
      </p:sp>
      <p:pic>
        <p:nvPicPr>
          <p:cNvPr id="1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4973" t="0" r="14973" b="0"/>
          <a:stretch>
            <a:fillRect/>
          </a:stretch>
        </p:blipFill>
        <p:spPr>
          <a:xfrm rot="0" flipH="0" flipV="0">
            <a:off x="5300840" y="1952606"/>
            <a:ext cx="1577620" cy="1577620"/>
          </a:xfrm>
          <a:custGeom>
            <a:avLst/>
            <a:gdLst/>
            <a:rect l="l" t="t" r="r" b="b"/>
            <a:pathLst>
              <a:path w="1577620" h="1577620">
                <a:moveTo>
                  <a:pt x="788810" y="0"/>
                </a:moveTo>
                <a:cubicBezTo>
                  <a:pt x="1224457" y="0"/>
                  <a:pt x="1577620" y="353163"/>
                  <a:pt x="1577620" y="788810"/>
                </a:cubicBezTo>
                <a:cubicBezTo>
                  <a:pt x="1577620" y="1224457"/>
                  <a:pt x="1224457" y="1577620"/>
                  <a:pt x="788810" y="1577620"/>
                </a:cubicBezTo>
                <a:cubicBezTo>
                  <a:pt x="353163" y="1577620"/>
                  <a:pt x="0" y="1224457"/>
                  <a:pt x="0" y="788810"/>
                </a:cubicBezTo>
                <a:cubicBezTo>
                  <a:pt x="0" y="353163"/>
                  <a:pt x="353163" y="0"/>
                  <a:pt x="78881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0" flipH="0" flipV="0">
            <a:off x="5117728" y="1892331"/>
            <a:ext cx="495935" cy="49593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143395" y="2017188"/>
            <a:ext cx="4445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739650" y="3712460"/>
            <a:ext cx="2700000" cy="4022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竞争对手分析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349012" y="1564861"/>
            <a:ext cx="3169888" cy="4134678"/>
          </a:xfrm>
          <a:prstGeom prst="roundRect">
            <a:avLst>
              <a:gd name="adj" fmla="val 3148"/>
            </a:avLst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  <a:effectLst>
            <a:outerShdw dist="88900" blurRad="0" dir="2340000" sx="100000" sy="100000" kx="0" ky="0" algn="ctr" rotWithShape="0">
              <a:schemeClr val="accent3">
                <a:alpha val="10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086320" y="1893780"/>
            <a:ext cx="1695272" cy="1695272"/>
          </a:xfrm>
          <a:prstGeom prst="ellipse">
            <a:avLst/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583956" y="4173467"/>
            <a:ext cx="2700000" cy="13481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9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关注行业趋势和政策变化，预测未来可能出现的痛点。如研究医疗、教育等行业的政策调整，提前布局解决方案。
行业趋势研究是痛点挖掘的前瞻性方法，通过关注行业动态和政策变化，企业能提前洞察潜在痛点，制定前瞻性营销策略，抢占市场先机。</a:t>
            </a:r>
            <a:endParaRPr kumimoji="1" lang="zh-CN" altLang="en-US"/>
          </a:p>
        </p:txBody>
      </p:sp>
      <p:pic>
        <p:nvPicPr>
          <p:cNvPr id="2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4973" t="0" r="14973" b="0"/>
          <a:stretch>
            <a:fillRect/>
          </a:stretch>
        </p:blipFill>
        <p:spPr>
          <a:xfrm rot="0" flipH="0" flipV="0">
            <a:off x="9145146" y="1952606"/>
            <a:ext cx="1577620" cy="1577620"/>
          </a:xfrm>
          <a:custGeom>
            <a:avLst/>
            <a:gdLst/>
            <a:rect l="l" t="t" r="r" b="b"/>
            <a:pathLst>
              <a:path w="1577620" h="1577620">
                <a:moveTo>
                  <a:pt x="788810" y="0"/>
                </a:moveTo>
                <a:cubicBezTo>
                  <a:pt x="1224457" y="0"/>
                  <a:pt x="1577620" y="353163"/>
                  <a:pt x="1577620" y="788810"/>
                </a:cubicBezTo>
                <a:cubicBezTo>
                  <a:pt x="1577620" y="1224457"/>
                  <a:pt x="1224457" y="1577620"/>
                  <a:pt x="788810" y="1577620"/>
                </a:cubicBezTo>
                <a:cubicBezTo>
                  <a:pt x="353163" y="1577620"/>
                  <a:pt x="0" y="1224457"/>
                  <a:pt x="0" y="788810"/>
                </a:cubicBezTo>
                <a:cubicBezTo>
                  <a:pt x="0" y="353163"/>
                  <a:pt x="353163" y="0"/>
                  <a:pt x="78881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 rot="0" flipH="0" flipV="0">
            <a:off x="8962033" y="1892331"/>
            <a:ext cx="495935" cy="49593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8987701" y="2017188"/>
            <a:ext cx="4445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583956" y="3712460"/>
            <a:ext cx="2700000" cy="4022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行业趋势研究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痛点挖掘的实践方法</a:t>
            </a: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 flipH="0" flipV="0">
            <a:off x="5488264" y="1868905"/>
            <a:ext cx="1229510" cy="1229508"/>
          </a:xfrm>
          <a:prstGeom prst="blockArc">
            <a:avLst>
              <a:gd name="adj1" fmla="val 10800000"/>
              <a:gd name="adj2" fmla="val 21451322"/>
              <a:gd name="adj3" fmla="val 802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3742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5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建立用户反馈机制，及时收集用户意见和建议，优化产品和服务。如设置在线客服、用户反馈邮箱等，快速响应用户需求。
以用户为中心的策略实施，通过建立用户反馈机制，企业能及时了解用户需求和问题，快速调整和优化产品和服务，提升用户满意度和忠诚度。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3742" y="3168316"/>
            <a:ext cx="3372852" cy="7004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以用户为中心的策略实施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416593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5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开展用户参与活动，如产品设计大赛、用户体验测试等，增强用户对品牌的认同感和参与感。
用户参与的策略实施，通过开展多样化的用户参与活动，企业能增强用户对品牌的认同感和参与感，获取大量用户反馈，为产品创新提供依据，提升产品竞争力。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416593" y="3168316"/>
            <a:ext cx="3372852" cy="7004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9DD9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用户参与的策略实施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142706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5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利用大数据和人工智能技术，精准分析用户需求和行为，制定个性化营销策略。如通过用户画像和行为预测，推送个性化产品和服务。
数据驱动的策略实施，通过利用大数据和人工智能技术，企业能精准分析用户需求和行为，制定个性化营销策略，提升营销效果和用户满意度。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142706" y="3168316"/>
            <a:ext cx="3372852" cy="7004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数据驱动的策略实施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921042" y="2047087"/>
            <a:ext cx="874295" cy="87429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 flipH="0" flipV="0">
            <a:off x="1735413" y="1868905"/>
            <a:ext cx="1229510" cy="1229508"/>
          </a:xfrm>
          <a:prstGeom prst="blockArc">
            <a:avLst>
              <a:gd name="adj1" fmla="val 10800000"/>
              <a:gd name="adj2" fmla="val 21451322"/>
              <a:gd name="adj3" fmla="val 802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197683" y="2335755"/>
            <a:ext cx="321013" cy="296959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673893" y="2047087"/>
            <a:ext cx="874295" cy="874295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50534" y="2323728"/>
            <a:ext cx="321013" cy="32101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9400006" y="2047087"/>
            <a:ext cx="874295" cy="87429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6200000" flipH="0" flipV="0">
            <a:off x="9214377" y="1868905"/>
            <a:ext cx="1229510" cy="1229508"/>
          </a:xfrm>
          <a:prstGeom prst="blockArc">
            <a:avLst>
              <a:gd name="adj1" fmla="val 10800000"/>
              <a:gd name="adj2" fmla="val 21451322"/>
              <a:gd name="adj3" fmla="val 802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676647" y="2338717"/>
            <a:ext cx="321013" cy="29103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营销策略的实践方法</a:t>
            </a:r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2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15034" y="3119044"/>
            <a:ext cx="5359464" cy="17599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总结与展望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08221" y="1851014"/>
            <a:ext cx="3396674" cy="113971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PART-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3888" y="842150"/>
            <a:ext cx="2118859" cy="40166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80711" y="91738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4620363" y="5466996"/>
            <a:ext cx="325372" cy="372714"/>
            <a:chOff x="4620363" y="5466996"/>
            <a:chExt cx="325372" cy="372714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4620363" y="5466996"/>
              <a:ext cx="325372" cy="372714"/>
            </a:xfrm>
            <a:prstGeom prst="roundRect">
              <a:avLst>
                <a:gd name="adj" fmla="val 7788"/>
              </a:avLst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4705779" y="5557424"/>
              <a:ext cx="179558" cy="188191"/>
            </a:xfrm>
            <a:prstGeom prst="chevron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0" name="标题 1"/>
          <p:cNvSpPr txBox="1"/>
          <p:nvPr/>
        </p:nvSpPr>
        <p:spPr>
          <a:xfrm rot="0" flipH="0" flipV="0">
            <a:off x="577741" y="5451756"/>
            <a:ext cx="4182464" cy="3727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5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8E3F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 DESIGN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92407" y="832822"/>
            <a:ext cx="5591688" cy="5192355"/>
          </a:xfrm>
          <a:prstGeom prst="roundRect">
            <a:avLst>
              <a:gd name="adj" fmla="val 10642"/>
            </a:avLst>
          </a:prstGeom>
          <a:solidFill>
            <a:schemeClr val="bg1"/>
          </a:solidFill>
          <a:ln w="12700" cap="sq">
            <a:solidFill>
              <a:schemeClr val="accent1">
                <a:alpha val="9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236" t="12261" r="25725" b="12261"/>
          <a:stretch>
            <a:fillRect/>
          </a:stretch>
        </p:blipFill>
        <p:spPr>
          <a:xfrm rot="0" flipH="0" flipV="0">
            <a:off x="6345196" y="878477"/>
            <a:ext cx="5496965" cy="5066515"/>
          </a:xfrm>
          <a:custGeom>
            <a:avLst/>
            <a:gdLst>
              <a:gd name="connsiteX0" fmla="*/ 552570 w 5591688"/>
              <a:gd name="connsiteY0" fmla="*/ 0 h 5192355"/>
              <a:gd name="connsiteX1" fmla="*/ 5039118 w 5591688"/>
              <a:gd name="connsiteY1" fmla="*/ 0 h 5192355"/>
              <a:gd name="connsiteX2" fmla="*/ 5591688 w 5591688"/>
              <a:gd name="connsiteY2" fmla="*/ 552570 h 5192355"/>
              <a:gd name="connsiteX3" fmla="*/ 5591688 w 5591688"/>
              <a:gd name="connsiteY3" fmla="*/ 4639785 h 5192355"/>
              <a:gd name="connsiteX4" fmla="*/ 5039118 w 5591688"/>
              <a:gd name="connsiteY4" fmla="*/ 5192355 h 5192355"/>
              <a:gd name="connsiteX5" fmla="*/ 552570 w 5591688"/>
              <a:gd name="connsiteY5" fmla="*/ 5192355 h 5192355"/>
              <a:gd name="connsiteX6" fmla="*/ 0 w 5591688"/>
              <a:gd name="connsiteY6" fmla="*/ 4639785 h 5192355"/>
              <a:gd name="connsiteX7" fmla="*/ 0 w 5591688"/>
              <a:gd name="connsiteY7" fmla="*/ 552570 h 5192355"/>
              <a:gd name="connsiteX8" fmla="*/ 552570 w 5591688"/>
              <a:gd name="connsiteY8" fmla="*/ 0 h 5192355"/>
            </a:gdLst>
            <a:rect l="l" t="t" r="r" b="b"/>
            <a:pathLst>
              <a:path w="5591688" h="5192355">
                <a:moveTo>
                  <a:pt x="552570" y="0"/>
                </a:moveTo>
                <a:lnTo>
                  <a:pt x="5039118" y="0"/>
                </a:lnTo>
                <a:cubicBezTo>
                  <a:pt x="5344294" y="0"/>
                  <a:pt x="5591688" y="247394"/>
                  <a:pt x="5591688" y="552570"/>
                </a:cubicBezTo>
                <a:lnTo>
                  <a:pt x="5591688" y="4639785"/>
                </a:lnTo>
                <a:cubicBezTo>
                  <a:pt x="5591688" y="4944961"/>
                  <a:pt x="5344294" y="5192355"/>
                  <a:pt x="5039118" y="5192355"/>
                </a:cubicBezTo>
                <a:lnTo>
                  <a:pt x="552570" y="5192355"/>
                </a:lnTo>
                <a:cubicBezTo>
                  <a:pt x="247394" y="5192355"/>
                  <a:pt x="0" y="4944961"/>
                  <a:pt x="0" y="4639785"/>
                </a:cubicBezTo>
                <a:lnTo>
                  <a:pt x="0" y="552570"/>
                </a:lnTo>
                <a:cubicBezTo>
                  <a:pt x="0" y="247394"/>
                  <a:pt x="247394" y="0"/>
                  <a:pt x="552570" y="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3" name=""/>
          <p:cNvGrpSpPr/>
          <p:nvPr/>
        </p:nvGrpSpPr>
        <p:grpSpPr>
          <a:xfrm>
            <a:off x="6694846" y="1468658"/>
            <a:ext cx="1870399" cy="1703063"/>
            <a:chOff x="6694846" y="1468658"/>
            <a:chExt cx="1870399" cy="1703063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6766064" y="1468658"/>
              <a:ext cx="1703063" cy="1703063"/>
            </a:xfrm>
            <a:prstGeom prst="roundRect">
              <a:avLst>
                <a:gd name="adj" fmla="val 12932"/>
              </a:avLst>
            </a:prstGeom>
            <a:solidFill>
              <a:schemeClr val="bg1"/>
            </a:solidFill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pic>
          <p:nvPicPr>
            <p:cNvPr id="15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94846" y="1556734"/>
              <a:ext cx="1870399" cy="154619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47606" y="355600"/>
            <a:ext cx="6309378" cy="65024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0">
            <a:off x="9871338" y="3670497"/>
            <a:ext cx="2245512" cy="2245512"/>
          </a:xfrm>
          <a:prstGeom prst="roundRect">
            <a:avLst>
              <a:gd name="adj" fmla="val 12932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9864377" y="3723286"/>
            <a:ext cx="2466148" cy="203868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标题 1"/>
          <p:cNvSpPr txBox="1"/>
          <p:nvPr/>
        </p:nvSpPr>
        <p:spPr>
          <a:xfrm rot="5400000" flipH="0" flipV="0">
            <a:off x="11144587" y="509202"/>
            <a:ext cx="499093" cy="86557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275831" y="504462"/>
            <a:ext cx="1875289" cy="246537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370320" y="2422958"/>
            <a:ext cx="4233161" cy="2447175"/>
          </a:xfrm>
          <a:prstGeom prst="roundRect">
            <a:avLst>
              <a:gd name="adj" fmla="val 4605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722120" y="2422958"/>
            <a:ext cx="4233161" cy="2447175"/>
          </a:xfrm>
          <a:prstGeom prst="roundRect">
            <a:avLst>
              <a:gd name="adj" fmla="val 4605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944621" y="2781301"/>
            <a:ext cx="3788160" cy="82296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痛点痒点爽点的重要性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944192" y="3615680"/>
            <a:ext cx="3789017" cy="102744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893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痛点、痒点、爽点是需求挖掘的核心要素。痛点是用户迫切需要解决的问题，痒点是潜在需求，爽点是即时满足带来的愉悦感，三者共同构成用户需求的全貌。
痛点、痒点、爽点的挖掘和满足，是企业精准定位用户需求、制定有效营销策略的关键，能提升用户体验和满意度，增强品牌竞争力。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101395" y="2293885"/>
            <a:ext cx="437802" cy="379242"/>
          </a:xfrm>
          <a:custGeom>
            <a:avLst/>
            <a:gdLst/>
            <a:rect l="l" t="t" r="r" b="b"/>
            <a:pathLst>
              <a:path w="315441" h="273249">
                <a:moveTo>
                  <a:pt x="283964" y="0"/>
                </a:moveTo>
                <a:lnTo>
                  <a:pt x="315441" y="59606"/>
                </a:lnTo>
                <a:cubicBezTo>
                  <a:pt x="289768" y="71661"/>
                  <a:pt x="272020" y="83660"/>
                  <a:pt x="262198" y="95604"/>
                </a:cubicBezTo>
                <a:cubicBezTo>
                  <a:pt x="252375" y="107547"/>
                  <a:pt x="246906" y="121667"/>
                  <a:pt x="245789" y="137964"/>
                </a:cubicBezTo>
                <a:lnTo>
                  <a:pt x="315441" y="137964"/>
                </a:lnTo>
                <a:lnTo>
                  <a:pt x="315441" y="273249"/>
                </a:lnTo>
                <a:lnTo>
                  <a:pt x="169775" y="273249"/>
                </a:lnTo>
                <a:lnTo>
                  <a:pt x="169775" y="161070"/>
                </a:lnTo>
                <a:cubicBezTo>
                  <a:pt x="169775" y="119770"/>
                  <a:pt x="178370" y="87177"/>
                  <a:pt x="195560" y="63290"/>
                </a:cubicBezTo>
                <a:cubicBezTo>
                  <a:pt x="212750" y="39403"/>
                  <a:pt x="242217" y="18306"/>
                  <a:pt x="283964" y="0"/>
                </a:cubicBezTo>
                <a:close/>
                <a:moveTo>
                  <a:pt x="114188" y="0"/>
                </a:moveTo>
                <a:lnTo>
                  <a:pt x="145665" y="59606"/>
                </a:lnTo>
                <a:cubicBezTo>
                  <a:pt x="119992" y="71661"/>
                  <a:pt x="102245" y="83660"/>
                  <a:pt x="92422" y="95604"/>
                </a:cubicBezTo>
                <a:cubicBezTo>
                  <a:pt x="82599" y="107547"/>
                  <a:pt x="77130" y="121667"/>
                  <a:pt x="76014" y="137964"/>
                </a:cubicBezTo>
                <a:lnTo>
                  <a:pt x="145665" y="137964"/>
                </a:lnTo>
                <a:lnTo>
                  <a:pt x="145665" y="273249"/>
                </a:lnTo>
                <a:lnTo>
                  <a:pt x="0" y="273249"/>
                </a:lnTo>
                <a:lnTo>
                  <a:pt x="0" y="161070"/>
                </a:lnTo>
                <a:cubicBezTo>
                  <a:pt x="0" y="119770"/>
                  <a:pt x="8595" y="87177"/>
                  <a:pt x="25784" y="63290"/>
                </a:cubicBezTo>
                <a:cubicBezTo>
                  <a:pt x="42974" y="39403"/>
                  <a:pt x="72442" y="18306"/>
                  <a:pt x="114188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586471" y="2781301"/>
            <a:ext cx="3800860" cy="82296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痛点挖掘与营销策略的实践价值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86471" y="3615680"/>
            <a:ext cx="3800860" cy="103252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893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痛点挖掘与营销策略的实践，能帮助企业精准定位用户需求，制定差异化、个性化的营销方案，提升用户体验和品牌竞争力。
通过实践痛点挖掘和营销策略，企业能建立稳定的客户关系，提升客户生命周期价值，实现市场份额的扩大和业务增长。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605707" y="2293885"/>
            <a:ext cx="437802" cy="379242"/>
          </a:xfrm>
          <a:custGeom>
            <a:avLst/>
            <a:gdLst/>
            <a:rect l="l" t="t" r="r" b="b"/>
            <a:pathLst>
              <a:path w="315441" h="273249">
                <a:moveTo>
                  <a:pt x="283964" y="0"/>
                </a:moveTo>
                <a:lnTo>
                  <a:pt x="315441" y="59606"/>
                </a:lnTo>
                <a:cubicBezTo>
                  <a:pt x="289768" y="71661"/>
                  <a:pt x="272020" y="83660"/>
                  <a:pt x="262198" y="95604"/>
                </a:cubicBezTo>
                <a:cubicBezTo>
                  <a:pt x="252375" y="107547"/>
                  <a:pt x="246906" y="121667"/>
                  <a:pt x="245789" y="137964"/>
                </a:cubicBezTo>
                <a:lnTo>
                  <a:pt x="315441" y="137964"/>
                </a:lnTo>
                <a:lnTo>
                  <a:pt x="315441" y="273249"/>
                </a:lnTo>
                <a:lnTo>
                  <a:pt x="169775" y="273249"/>
                </a:lnTo>
                <a:lnTo>
                  <a:pt x="169775" y="161070"/>
                </a:lnTo>
                <a:cubicBezTo>
                  <a:pt x="169775" y="119770"/>
                  <a:pt x="178370" y="87177"/>
                  <a:pt x="195560" y="63290"/>
                </a:cubicBezTo>
                <a:cubicBezTo>
                  <a:pt x="212750" y="39403"/>
                  <a:pt x="242217" y="18306"/>
                  <a:pt x="283964" y="0"/>
                </a:cubicBezTo>
                <a:close/>
                <a:moveTo>
                  <a:pt x="114188" y="0"/>
                </a:moveTo>
                <a:lnTo>
                  <a:pt x="145665" y="59606"/>
                </a:lnTo>
                <a:cubicBezTo>
                  <a:pt x="119992" y="71661"/>
                  <a:pt x="102245" y="83660"/>
                  <a:pt x="92422" y="95604"/>
                </a:cubicBezTo>
                <a:cubicBezTo>
                  <a:pt x="82599" y="107547"/>
                  <a:pt x="77130" y="121667"/>
                  <a:pt x="76014" y="137964"/>
                </a:cubicBezTo>
                <a:lnTo>
                  <a:pt x="145665" y="137964"/>
                </a:lnTo>
                <a:lnTo>
                  <a:pt x="145665" y="273249"/>
                </a:lnTo>
                <a:lnTo>
                  <a:pt x="0" y="273249"/>
                </a:lnTo>
                <a:lnTo>
                  <a:pt x="0" y="161070"/>
                </a:lnTo>
                <a:cubicBezTo>
                  <a:pt x="0" y="119770"/>
                  <a:pt x="8595" y="87177"/>
                  <a:pt x="25784" y="63290"/>
                </a:cubicBezTo>
                <a:cubicBezTo>
                  <a:pt x="42974" y="39403"/>
                  <a:pt x="72442" y="18306"/>
                  <a:pt x="114188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总结</a:t>
            </a: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06394" y="1644822"/>
            <a:ext cx="8488406" cy="4528923"/>
          </a:xfrm>
          <a:prstGeom prst="roundRect">
            <a:avLst>
              <a:gd name="adj" fmla="val 4310"/>
            </a:avLst>
          </a:prstGeom>
          <a:noFill/>
          <a:ln w="1905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438486" y="1335183"/>
            <a:ext cx="5047120" cy="5047120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02765" y="4181512"/>
            <a:ext cx="181540" cy="380604"/>
          </a:xfrm>
          <a:prstGeom prst="parallelogram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dist="38100" blurRad="127000" dir="2700000" sx="100000" sy="100000" kx="0" ky="0" algn="tl" rotWithShape="0">
              <a:schemeClr val="tx1">
                <a:lumMod val="65000"/>
                <a:lumOff val="3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171320" y="4562115"/>
            <a:ext cx="5199468" cy="1457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未来营销策略将更加注重用户参与和互动，通过建立用户社区、开展用户活动等方式，增强用户对品牌的认同感和参与感。
数据驱动的营销策略将成为主流，企业需利用大数据和人工智能技术，精准分析用户需求和行为，制定个性化营销方案，提升营销效果和用户满意度。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71320" y="3993818"/>
            <a:ext cx="5199468" cy="594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未来营销策略的发展方向</a:t>
            </a: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9340" t="5189" r="30893" b="5901"/>
          <a:stretch>
            <a:fillRect/>
          </a:stretch>
        </p:blipFill>
        <p:spPr>
          <a:xfrm rot="0" flipH="0" flipV="0">
            <a:off x="6576973" y="1470601"/>
            <a:ext cx="4773090" cy="4773090"/>
          </a:xfrm>
          <a:custGeom>
            <a:avLst/>
            <a:gdLst/>
            <a:rect l="l" t="t" r="r" b="b"/>
            <a:pathLst>
              <a:path w="4775200" h="4775200">
                <a:moveTo>
                  <a:pt x="2386545" y="0"/>
                </a:moveTo>
                <a:cubicBezTo>
                  <a:pt x="3704597" y="0"/>
                  <a:pt x="4773090" y="1068493"/>
                  <a:pt x="4773090" y="2386545"/>
                </a:cubicBezTo>
                <a:cubicBezTo>
                  <a:pt x="4773090" y="3704597"/>
                  <a:pt x="3704597" y="4773090"/>
                  <a:pt x="2386545" y="4773090"/>
                </a:cubicBezTo>
                <a:cubicBezTo>
                  <a:pt x="1068493" y="4773090"/>
                  <a:pt x="0" y="3704597"/>
                  <a:pt x="0" y="2386545"/>
                </a:cubicBezTo>
                <a:cubicBezTo>
                  <a:pt x="0" y="1068493"/>
                  <a:pt x="1068493" y="0"/>
                  <a:pt x="238654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rot="0" flipH="0" flipV="0">
            <a:off x="1002765" y="2070232"/>
            <a:ext cx="181540" cy="380604"/>
          </a:xfrm>
          <a:prstGeom prst="parallelogram">
            <a:avLst/>
          </a:prstGeom>
          <a:solidFill>
            <a:schemeClr val="accent2"/>
          </a:solidFill>
          <a:ln w="12700" cap="flat">
            <a:noFill/>
            <a:miter/>
          </a:ln>
          <a:effectLst>
            <a:outerShdw dist="38100" blurRad="127000" dir="2700000" sx="100000" sy="100000" kx="0" ky="0" algn="tl" rotWithShape="0">
              <a:schemeClr val="tx1">
                <a:lumMod val="65000"/>
                <a:lumOff val="3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71319" y="2447023"/>
            <a:ext cx="5199467" cy="1457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随着科技发展和市场变化，需求挖掘将更加精准、个性化。大数据、人工智能等技术将助力企业深入洞察用户需求，挖掘更多潜在痛点和痒点。
未来需求挖掘将更加注重用户情感和体验，企业需通过创新技术和方法，满足用户多样化、个性化的需求，提升用户满意度和忠诚度。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71319" y="1874209"/>
            <a:ext cx="5199467" cy="594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9DD9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未来需求挖掘的趋势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194812" y="4495179"/>
            <a:ext cx="1651736" cy="1651736"/>
          </a:xfrm>
          <a:prstGeom prst="flowChartConnector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623599" y="4961047"/>
            <a:ext cx="794162" cy="72000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展望</a:t>
            </a:r>
            <a:endParaRPr kumimoji="1" lang="zh-CN" altLang="en-US"/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8895" cy="6879265"/>
          </a:xfrm>
          <a:prstGeom prst="roundRect">
            <a:avLst>
              <a:gd name="adj" fmla="val 0"/>
            </a:avLst>
          </a:prstGeom>
          <a:gradFill>
            <a:gsLst>
              <a:gs pos="26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23888" y="686605"/>
            <a:ext cx="2118859" cy="40166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0711" y="761838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92407" y="832822"/>
            <a:ext cx="5591688" cy="5192355"/>
          </a:xfrm>
          <a:prstGeom prst="roundRect">
            <a:avLst>
              <a:gd name="adj" fmla="val 10642"/>
            </a:avLst>
          </a:prstGeom>
          <a:solidFill>
            <a:schemeClr val="bg1"/>
          </a:solidFill>
          <a:ln w="12700" cap="sq">
            <a:solidFill>
              <a:schemeClr val="accent1">
                <a:alpha val="9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236" t="12261" r="25725" b="12261"/>
          <a:stretch>
            <a:fillRect/>
          </a:stretch>
        </p:blipFill>
        <p:spPr>
          <a:xfrm rot="0" flipH="0" flipV="0">
            <a:off x="6345196" y="878477"/>
            <a:ext cx="5496965" cy="5066515"/>
          </a:xfrm>
          <a:custGeom>
            <a:avLst/>
            <a:gdLst>
              <a:gd name="connsiteX0" fmla="*/ 552570 w 5591688"/>
              <a:gd name="connsiteY0" fmla="*/ 0 h 5192355"/>
              <a:gd name="connsiteX1" fmla="*/ 5039118 w 5591688"/>
              <a:gd name="connsiteY1" fmla="*/ 0 h 5192355"/>
              <a:gd name="connsiteX2" fmla="*/ 5591688 w 5591688"/>
              <a:gd name="connsiteY2" fmla="*/ 552570 h 5192355"/>
              <a:gd name="connsiteX3" fmla="*/ 5591688 w 5591688"/>
              <a:gd name="connsiteY3" fmla="*/ 4639785 h 5192355"/>
              <a:gd name="connsiteX4" fmla="*/ 5039118 w 5591688"/>
              <a:gd name="connsiteY4" fmla="*/ 5192355 h 5192355"/>
              <a:gd name="connsiteX5" fmla="*/ 552570 w 5591688"/>
              <a:gd name="connsiteY5" fmla="*/ 5192355 h 5192355"/>
              <a:gd name="connsiteX6" fmla="*/ 0 w 5591688"/>
              <a:gd name="connsiteY6" fmla="*/ 4639785 h 5192355"/>
              <a:gd name="connsiteX7" fmla="*/ 0 w 5591688"/>
              <a:gd name="connsiteY7" fmla="*/ 552570 h 5192355"/>
              <a:gd name="connsiteX8" fmla="*/ 552570 w 5591688"/>
              <a:gd name="connsiteY8" fmla="*/ 0 h 5192355"/>
            </a:gdLst>
            <a:rect l="l" t="t" r="r" b="b"/>
            <a:pathLst>
              <a:path w="5591688" h="5192355">
                <a:moveTo>
                  <a:pt x="552570" y="0"/>
                </a:moveTo>
                <a:lnTo>
                  <a:pt x="5039118" y="0"/>
                </a:lnTo>
                <a:cubicBezTo>
                  <a:pt x="5344294" y="0"/>
                  <a:pt x="5591688" y="247394"/>
                  <a:pt x="5591688" y="552570"/>
                </a:cubicBezTo>
                <a:lnTo>
                  <a:pt x="5591688" y="4639785"/>
                </a:lnTo>
                <a:cubicBezTo>
                  <a:pt x="5591688" y="4944961"/>
                  <a:pt x="5344294" y="5192355"/>
                  <a:pt x="5039118" y="5192355"/>
                </a:cubicBezTo>
                <a:lnTo>
                  <a:pt x="552570" y="5192355"/>
                </a:lnTo>
                <a:cubicBezTo>
                  <a:pt x="247394" y="5192355"/>
                  <a:pt x="0" y="4944961"/>
                  <a:pt x="0" y="4639785"/>
                </a:cubicBezTo>
                <a:lnTo>
                  <a:pt x="0" y="552570"/>
                </a:lnTo>
                <a:cubicBezTo>
                  <a:pt x="0" y="247394"/>
                  <a:pt x="247394" y="0"/>
                  <a:pt x="552570" y="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7" name=""/>
          <p:cNvGrpSpPr/>
          <p:nvPr/>
        </p:nvGrpSpPr>
        <p:grpSpPr>
          <a:xfrm>
            <a:off x="6694846" y="1468658"/>
            <a:ext cx="1870399" cy="1703063"/>
            <a:chOff x="6694846" y="1468658"/>
            <a:chExt cx="1870399" cy="1703063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6766064" y="1468658"/>
              <a:ext cx="1703063" cy="1703063"/>
            </a:xfrm>
            <a:prstGeom prst="roundRect">
              <a:avLst>
                <a:gd name="adj" fmla="val 12932"/>
              </a:avLst>
            </a:prstGeom>
            <a:solidFill>
              <a:schemeClr val="bg1"/>
            </a:solidFill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pic>
          <p:nvPicPr>
            <p:cNvPr id="9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94846" y="1556734"/>
              <a:ext cx="1870399" cy="154619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47606" y="355600"/>
            <a:ext cx="6309378" cy="65024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9871338" y="3670497"/>
            <a:ext cx="2245512" cy="2245512"/>
          </a:xfrm>
          <a:prstGeom prst="roundRect">
            <a:avLst>
              <a:gd name="adj" fmla="val 12932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9864377" y="3723286"/>
            <a:ext cx="2466148" cy="20386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"/>
          <p:cNvGrpSpPr/>
          <p:nvPr/>
        </p:nvGrpSpPr>
        <p:grpSpPr>
          <a:xfrm>
            <a:off x="3174404" y="2093309"/>
            <a:ext cx="427836" cy="490087"/>
            <a:chOff x="3174404" y="2093309"/>
            <a:chExt cx="427836" cy="490087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3174404" y="2093309"/>
              <a:ext cx="427836" cy="490087"/>
            </a:xfrm>
            <a:prstGeom prst="roundRect">
              <a:avLst>
                <a:gd name="adj" fmla="val 7788"/>
              </a:avLst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0" flipV="0">
              <a:off x="3286719" y="2212214"/>
              <a:ext cx="236104" cy="247455"/>
            </a:xfrm>
            <a:prstGeom prst="chevron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6" name="标题 1"/>
          <p:cNvSpPr txBox="1"/>
          <p:nvPr/>
        </p:nvSpPr>
        <p:spPr>
          <a:xfrm rot="5400000" flipH="0" flipV="0">
            <a:off x="11144587" y="509202"/>
            <a:ext cx="499093" cy="86557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22300" y="5207407"/>
            <a:ext cx="2187575" cy="405966"/>
          </a:xfrm>
          <a:prstGeom prst="round2DiagRect">
            <a:avLst>
              <a:gd name="adj1" fmla="val 38943"/>
              <a:gd name="adj2" fmla="val 0"/>
            </a:avLst>
          </a:pr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</a:gsLst>
            <a:lin ang="2700000" scaled="0"/>
          </a:gradFill>
          <a:ln w="9525" cap="sq">
            <a:solidFill>
              <a:schemeClr val="bg1"/>
            </a:solidFill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69267" y="5136668"/>
            <a:ext cx="386718" cy="386718"/>
          </a:xfrm>
          <a:prstGeom prst="ellipse">
            <a:avLst/>
          </a:prstGeom>
          <a:solidFill>
            <a:schemeClr val="bg1"/>
          </a:solidFill>
          <a:ln w="11430" cap="sq">
            <a:gradFill>
              <a:gsLst>
                <a:gs pos="0">
                  <a:schemeClr val="accent2">
                    <a:lumMod val="50000"/>
                    <a:lumOff val="50000"/>
                  </a:schemeClr>
                </a:gs>
                <a:gs pos="100000">
                  <a:schemeClr val="accent2">
                    <a:lumMod val="50000"/>
                    <a:lumOff val="50000"/>
                    <a:alpha val="2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60052" y="5209719"/>
            <a:ext cx="205146" cy="22222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80000"/>
                  <a:lumOff val="20000"/>
                </a:schemeClr>
              </a:gs>
            </a:gsLst>
            <a:lin ang="2700000" scaled="0"/>
          </a:gradFill>
          <a:ln w="9525" cap="sq">
            <a:solidFill>
              <a:schemeClr val="bg1"/>
            </a:solidFill>
            <a:miter/>
          </a:ln>
          <a:effectLst>
            <a:outerShdw dist="38100" blurRad="50800" dir="2700000" sx="100000" sy="100000" kx="0" ky="0" algn="tl" rotWithShape="0">
              <a:schemeClr val="accent2">
                <a:lumMod val="60000"/>
                <a:lumOff val="40000"/>
                <a:alpha val="40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142999" y="5207407"/>
            <a:ext cx="2187575" cy="405966"/>
          </a:xfrm>
          <a:prstGeom prst="round2DiagRect">
            <a:avLst>
              <a:gd name="adj1" fmla="val 38943"/>
              <a:gd name="adj2" fmla="val 0"/>
            </a:avLst>
          </a:pr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</a:gsLst>
            <a:lin ang="2700000" scaled="0"/>
          </a:gradFill>
          <a:ln w="9525" cap="sq">
            <a:solidFill>
              <a:schemeClr val="bg1"/>
            </a:solidFill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289966" y="5136668"/>
            <a:ext cx="386718" cy="386718"/>
          </a:xfrm>
          <a:prstGeom prst="ellipse">
            <a:avLst/>
          </a:prstGeom>
          <a:solidFill>
            <a:schemeClr val="bg1"/>
          </a:solidFill>
          <a:ln w="11430" cap="sq">
            <a:gradFill>
              <a:gsLst>
                <a:gs pos="0">
                  <a:schemeClr val="accent2">
                    <a:lumMod val="50000"/>
                    <a:lumOff val="50000"/>
                  </a:schemeClr>
                </a:gs>
                <a:gs pos="100000">
                  <a:schemeClr val="accent2">
                    <a:lumMod val="50000"/>
                    <a:lumOff val="50000"/>
                    <a:alpha val="2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3380751" y="5209719"/>
            <a:ext cx="205146" cy="22222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80000"/>
                  <a:lumOff val="20000"/>
                </a:schemeClr>
              </a:gs>
            </a:gsLst>
            <a:lin ang="2700000" scaled="0"/>
          </a:gradFill>
          <a:ln w="9525" cap="sq">
            <a:solidFill>
              <a:schemeClr val="bg1"/>
            </a:solidFill>
            <a:miter/>
          </a:ln>
          <a:effectLst>
            <a:outerShdw dist="38100" blurRad="50800" dir="2700000" sx="100000" sy="100000" kx="0" ky="0" algn="tl" rotWithShape="0">
              <a:schemeClr val="accent2">
                <a:lumMod val="60000"/>
                <a:lumOff val="40000"/>
                <a:alpha val="40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1311555" y="5240239"/>
            <a:ext cx="984287" cy="316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454585" y="5238206"/>
            <a:ext cx="984196" cy="3205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202X.X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2083232" y="5229191"/>
            <a:ext cx="1005791" cy="3386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3870322" y="5239222"/>
            <a:ext cx="756233" cy="31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08221" y="1813521"/>
            <a:ext cx="2672774" cy="113971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gradFill>
                  <a:gsLst>
                    <a:gs pos="0">
                      <a:srgbClr val="91C6F7">
                        <a:alpha val="100000"/>
                      </a:srgbClr>
                    </a:gs>
                    <a:gs pos="100000">
                      <a:srgbClr val="C8E3FB">
                        <a:alpha val="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20XX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630530" y="2617242"/>
            <a:ext cx="5390617" cy="1988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350" y="-12700"/>
            <a:ext cx="12179300" cy="68834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169920" y="671089"/>
            <a:ext cx="5459855" cy="13869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6350">
                  <a:solidFill>
                    <a:srgbClr val="262626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CONTENTS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712701" y="-6052"/>
            <a:ext cx="2548943" cy="17598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0F6FC6">
                        <a:alpha val="100000"/>
                      </a:srgbClr>
                    </a:gs>
                    <a:gs pos="93000">
                      <a:srgbClr val="0B5395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633422" y="2285621"/>
            <a:ext cx="2527098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0F6FC6">
                        <a:alpha val="100000"/>
                      </a:srgbClr>
                    </a:gs>
                    <a:gs pos="98000">
                      <a:srgbClr val="0B5395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需求挖掘的“三点”法则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65020" y="2464172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91305" y="2285621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633422" y="4346831"/>
            <a:ext cx="2527097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0F6FC6">
                        <a:alpha val="100000"/>
                      </a:srgbClr>
                    </a:gs>
                    <a:gs pos="98000">
                      <a:srgbClr val="0B5395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痛点挖掘与营销策略的实践方法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5020" y="4525382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91305" y="4346831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6446520"/>
            <a:ext cx="12192000" cy="411480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553812" y="2286235"/>
            <a:ext cx="2527098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0F6FC6">
                        <a:alpha val="100000"/>
                      </a:srgbClr>
                    </a:gs>
                    <a:gs pos="98000">
                      <a:srgbClr val="0B5395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痛点分析与营销策略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385410" y="2464786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311695" y="2286235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553812" y="4347445"/>
            <a:ext cx="2527097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0F6FC6">
                        <a:alpha val="100000"/>
                      </a:srgbClr>
                    </a:gs>
                    <a:gs pos="98000">
                      <a:srgbClr val="0B5395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总结与展望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385410" y="4525996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311695" y="4347445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474202" y="2286689"/>
            <a:ext cx="2527098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0F6FC6">
                        <a:alpha val="100000"/>
                      </a:srgbClr>
                    </a:gs>
                    <a:gs pos="98000">
                      <a:srgbClr val="0B5395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案例分析与数据支撑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305800" y="2465240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232085" y="2286689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2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15034" y="3119044"/>
            <a:ext cx="5359464" cy="17599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需求挖掘的“三点”法则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08221" y="1851014"/>
            <a:ext cx="3396674" cy="113971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PART-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3888" y="842150"/>
            <a:ext cx="2118859" cy="40166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80711" y="91738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4620363" y="5466996"/>
            <a:ext cx="325372" cy="372714"/>
            <a:chOff x="4620363" y="5466996"/>
            <a:chExt cx="325372" cy="372714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4620363" y="5466996"/>
              <a:ext cx="325372" cy="372714"/>
            </a:xfrm>
            <a:prstGeom prst="roundRect">
              <a:avLst>
                <a:gd name="adj" fmla="val 7788"/>
              </a:avLst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4705779" y="5557424"/>
              <a:ext cx="179558" cy="188191"/>
            </a:xfrm>
            <a:prstGeom prst="chevron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0" name="标题 1"/>
          <p:cNvSpPr txBox="1"/>
          <p:nvPr/>
        </p:nvSpPr>
        <p:spPr>
          <a:xfrm rot="0" flipH="0" flipV="0">
            <a:off x="577741" y="5451756"/>
            <a:ext cx="4182464" cy="3727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5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8E3F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 DESIGN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92407" y="832822"/>
            <a:ext cx="5591688" cy="5192355"/>
          </a:xfrm>
          <a:prstGeom prst="roundRect">
            <a:avLst>
              <a:gd name="adj" fmla="val 10642"/>
            </a:avLst>
          </a:prstGeom>
          <a:solidFill>
            <a:schemeClr val="bg1"/>
          </a:solidFill>
          <a:ln w="12700" cap="sq">
            <a:solidFill>
              <a:schemeClr val="accent1">
                <a:alpha val="9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236" t="12261" r="25725" b="12261"/>
          <a:stretch>
            <a:fillRect/>
          </a:stretch>
        </p:blipFill>
        <p:spPr>
          <a:xfrm rot="0" flipH="0" flipV="0">
            <a:off x="6345196" y="878477"/>
            <a:ext cx="5496965" cy="5066515"/>
          </a:xfrm>
          <a:custGeom>
            <a:avLst/>
            <a:gdLst>
              <a:gd name="connsiteX0" fmla="*/ 552570 w 5591688"/>
              <a:gd name="connsiteY0" fmla="*/ 0 h 5192355"/>
              <a:gd name="connsiteX1" fmla="*/ 5039118 w 5591688"/>
              <a:gd name="connsiteY1" fmla="*/ 0 h 5192355"/>
              <a:gd name="connsiteX2" fmla="*/ 5591688 w 5591688"/>
              <a:gd name="connsiteY2" fmla="*/ 552570 h 5192355"/>
              <a:gd name="connsiteX3" fmla="*/ 5591688 w 5591688"/>
              <a:gd name="connsiteY3" fmla="*/ 4639785 h 5192355"/>
              <a:gd name="connsiteX4" fmla="*/ 5039118 w 5591688"/>
              <a:gd name="connsiteY4" fmla="*/ 5192355 h 5192355"/>
              <a:gd name="connsiteX5" fmla="*/ 552570 w 5591688"/>
              <a:gd name="connsiteY5" fmla="*/ 5192355 h 5192355"/>
              <a:gd name="connsiteX6" fmla="*/ 0 w 5591688"/>
              <a:gd name="connsiteY6" fmla="*/ 4639785 h 5192355"/>
              <a:gd name="connsiteX7" fmla="*/ 0 w 5591688"/>
              <a:gd name="connsiteY7" fmla="*/ 552570 h 5192355"/>
              <a:gd name="connsiteX8" fmla="*/ 552570 w 5591688"/>
              <a:gd name="connsiteY8" fmla="*/ 0 h 5192355"/>
            </a:gdLst>
            <a:rect l="l" t="t" r="r" b="b"/>
            <a:pathLst>
              <a:path w="5591688" h="5192355">
                <a:moveTo>
                  <a:pt x="552570" y="0"/>
                </a:moveTo>
                <a:lnTo>
                  <a:pt x="5039118" y="0"/>
                </a:lnTo>
                <a:cubicBezTo>
                  <a:pt x="5344294" y="0"/>
                  <a:pt x="5591688" y="247394"/>
                  <a:pt x="5591688" y="552570"/>
                </a:cubicBezTo>
                <a:lnTo>
                  <a:pt x="5591688" y="4639785"/>
                </a:lnTo>
                <a:cubicBezTo>
                  <a:pt x="5591688" y="4944961"/>
                  <a:pt x="5344294" y="5192355"/>
                  <a:pt x="5039118" y="5192355"/>
                </a:cubicBezTo>
                <a:lnTo>
                  <a:pt x="552570" y="5192355"/>
                </a:lnTo>
                <a:cubicBezTo>
                  <a:pt x="247394" y="5192355"/>
                  <a:pt x="0" y="4944961"/>
                  <a:pt x="0" y="4639785"/>
                </a:cubicBezTo>
                <a:lnTo>
                  <a:pt x="0" y="552570"/>
                </a:lnTo>
                <a:cubicBezTo>
                  <a:pt x="0" y="247394"/>
                  <a:pt x="247394" y="0"/>
                  <a:pt x="552570" y="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3" name=""/>
          <p:cNvGrpSpPr/>
          <p:nvPr/>
        </p:nvGrpSpPr>
        <p:grpSpPr>
          <a:xfrm>
            <a:off x="6694846" y="1468658"/>
            <a:ext cx="1870399" cy="1703063"/>
            <a:chOff x="6694846" y="1468658"/>
            <a:chExt cx="1870399" cy="1703063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6766064" y="1468658"/>
              <a:ext cx="1703063" cy="1703063"/>
            </a:xfrm>
            <a:prstGeom prst="roundRect">
              <a:avLst>
                <a:gd name="adj" fmla="val 12932"/>
              </a:avLst>
            </a:prstGeom>
            <a:solidFill>
              <a:schemeClr val="bg1"/>
            </a:solidFill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pic>
          <p:nvPicPr>
            <p:cNvPr id="15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94846" y="1556734"/>
              <a:ext cx="1870399" cy="154619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47606" y="355600"/>
            <a:ext cx="6309378" cy="65024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0">
            <a:off x="9871338" y="3670497"/>
            <a:ext cx="2245512" cy="2245512"/>
          </a:xfrm>
          <a:prstGeom prst="roundRect">
            <a:avLst>
              <a:gd name="adj" fmla="val 12932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9864377" y="3723286"/>
            <a:ext cx="2466148" cy="203868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标题 1"/>
          <p:cNvSpPr txBox="1"/>
          <p:nvPr/>
        </p:nvSpPr>
        <p:spPr>
          <a:xfrm rot="5400000" flipH="0" flipV="0">
            <a:off x="11144587" y="509202"/>
            <a:ext cx="499093" cy="86557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275831" y="504462"/>
            <a:ext cx="1875289" cy="246537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044668" y="1312113"/>
            <a:ext cx="7785166" cy="1391652"/>
          </a:xfrm>
          <a:prstGeom prst="parallelogram">
            <a:avLst>
              <a:gd name="adj" fmla="val 3125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25993" y="1312113"/>
            <a:ext cx="1323473" cy="1391652"/>
          </a:xfrm>
          <a:prstGeom prst="parallelogram">
            <a:avLst>
              <a:gd name="adj" fmla="val 3409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359114" y="1743244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658945" y="1924345"/>
            <a:ext cx="6169403" cy="6470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7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痛点分析指出，医疗和教育市场痛点突出。如手术资源不足，学区房焦虑，疫情期间在线问诊量激增500%，凸显人们对医疗资源的迫切需求。
这些痛点源于生命质量威胁，是用户生存层面的刚需，解决它们能极大改善生活质量和心理状态，是企业挖掘需求的重要方向。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909403" y="2039554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91C6F7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”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658945" y="1544720"/>
            <a:ext cx="6731000" cy="266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医疗与教育领域的痛点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706404" y="2936376"/>
            <a:ext cx="7785166" cy="1391652"/>
          </a:xfrm>
          <a:prstGeom prst="parallelogram">
            <a:avLst>
              <a:gd name="adj" fmla="val 32509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687729" y="2936376"/>
            <a:ext cx="1323473" cy="1391652"/>
          </a:xfrm>
          <a:prstGeom prst="parallelogram">
            <a:avLst>
              <a:gd name="adj" fmla="val 34091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020850" y="3367507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320681" y="3548608"/>
            <a:ext cx="6169403" cy="6470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7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智能家居产品解决家务完成度痛点，科沃斯扫地机器人市占率提升；项目管理软件Asana/Trello解决任务可视化需求。
这些痛点源于生活和工作中的实际困难，如家务繁重、工作任务复杂等，通过产品创新解决这些问题，能提升用户的生活和工作效率，增强产品竞争力。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571140" y="3663817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8AD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”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320681" y="3168983"/>
            <a:ext cx="6731000" cy="266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9DD9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生活与工作中的痛点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368141" y="4560635"/>
            <a:ext cx="7785166" cy="1391652"/>
          </a:xfrm>
          <a:prstGeom prst="parallelogram">
            <a:avLst>
              <a:gd name="adj" fmla="val 32509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349466" y="4560635"/>
            <a:ext cx="1323473" cy="1391652"/>
          </a:xfrm>
          <a:prstGeom prst="parallelogram">
            <a:avLst>
              <a:gd name="adj" fmla="val 3409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682587" y="4991766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3982418" y="5172867"/>
            <a:ext cx="6169403" cy="6470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7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怀旧营销案例中，大白兔奶茶快闪店单日排队3小时，双11“最后1小时”提示提升转化率23%；SoulApp“灵魂匹配”机制日均发起对话超9亿次，领英职场社交解决6度人脉拓展需求。
这些痛点涉及时间管理和人际关系拓展，企业通过巧妙的营销手段和社交功能设计，满足用户对时间利用和社交关系的需求，能有效吸引用户并提升用户粘性。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0232877" y="5288076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91C6F7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”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982418" y="4793242"/>
            <a:ext cx="6731000" cy="266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时间与关系的痛点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痛点：用户迫切需要解决的“生存”问题</a:t>
            </a: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319539" y="1879632"/>
            <a:ext cx="1675682" cy="1823386"/>
          </a:xfrm>
          <a:custGeom>
            <a:avLst/>
            <a:gdLst>
              <a:gd name="connsiteX0" fmla="*/ 1319463 w 2638926"/>
              <a:gd name="connsiteY0" fmla="*/ 0 h 2871536"/>
              <a:gd name="connsiteX1" fmla="*/ 2638926 w 2638926"/>
              <a:gd name="connsiteY1" fmla="*/ 1319463 h 2871536"/>
              <a:gd name="connsiteX2" fmla="*/ 1454371 w 2638926"/>
              <a:gd name="connsiteY2" fmla="*/ 2632114 h 2871536"/>
              <a:gd name="connsiteX3" fmla="*/ 1438781 w 2638926"/>
              <a:gd name="connsiteY3" fmla="*/ 2632901 h 2871536"/>
              <a:gd name="connsiteX4" fmla="*/ 1319463 w 2638926"/>
              <a:gd name="connsiteY4" fmla="*/ 2871536 h 2871536"/>
              <a:gd name="connsiteX5" fmla="*/ 1200146 w 2638926"/>
              <a:gd name="connsiteY5" fmla="*/ 2632901 h 2871536"/>
              <a:gd name="connsiteX6" fmla="*/ 1184556 w 2638926"/>
              <a:gd name="connsiteY6" fmla="*/ 2632114 h 2871536"/>
              <a:gd name="connsiteX7" fmla="*/ 0 w 2638926"/>
              <a:gd name="connsiteY7" fmla="*/ 1319463 h 2871536"/>
              <a:gd name="connsiteX8" fmla="*/ 1319463 w 2638926"/>
              <a:gd name="connsiteY8" fmla="*/ 0 h 2871536"/>
            </a:gdLst>
            <a:rect l="l" t="t" r="r" b="b"/>
            <a:pathLst>
              <a:path w="2638926" h="2871536">
                <a:moveTo>
                  <a:pt x="1319463" y="0"/>
                </a:moveTo>
                <a:cubicBezTo>
                  <a:pt x="2048182" y="0"/>
                  <a:pt x="2638926" y="590744"/>
                  <a:pt x="2638926" y="1319463"/>
                </a:cubicBezTo>
                <a:cubicBezTo>
                  <a:pt x="2638926" y="2002637"/>
                  <a:pt x="2119718" y="2564544"/>
                  <a:pt x="1454371" y="2632114"/>
                </a:cubicBezTo>
                <a:lnTo>
                  <a:pt x="1438781" y="2632901"/>
                </a:lnTo>
                <a:lnTo>
                  <a:pt x="1319463" y="2871536"/>
                </a:lnTo>
                <a:lnTo>
                  <a:pt x="1200146" y="2632901"/>
                </a:lnTo>
                <a:lnTo>
                  <a:pt x="1184556" y="2632114"/>
                </a:lnTo>
                <a:cubicBezTo>
                  <a:pt x="519208" y="2564544"/>
                  <a:pt x="0" y="2002637"/>
                  <a:pt x="0" y="1319463"/>
                </a:cubicBezTo>
                <a:cubicBezTo>
                  <a:pt x="0" y="590744"/>
                  <a:pt x="590744" y="0"/>
                  <a:pt x="131946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395937" y="1957360"/>
            <a:ext cx="1522886" cy="152288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4293750"/>
            <a:ext cx="2993960" cy="11790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5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社交软件的阅后即焚功能，满足用户对隐私保护和新鲜感的潜在需求，虽用户未明确意识到，但一经推出便广受欢迎。
这种痒点挖掘体现了企业对用户心理和行为的深入洞察，通过创新功能为用户提供超出预期的体验，开拓新的市场空间。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237597" y="1931960"/>
            <a:ext cx="534930" cy="53493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378629" y="2072992"/>
            <a:ext cx="252864" cy="25286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703064" y="2337671"/>
            <a:ext cx="908632" cy="889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0400" y="3822531"/>
            <a:ext cx="29972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社交与娱乐领域的痒点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251809" y="1879632"/>
            <a:ext cx="1675682" cy="1823386"/>
          </a:xfrm>
          <a:custGeom>
            <a:avLst/>
            <a:gdLst>
              <a:gd name="connsiteX0" fmla="*/ 1319463 w 2638926"/>
              <a:gd name="connsiteY0" fmla="*/ 0 h 2871536"/>
              <a:gd name="connsiteX1" fmla="*/ 2638926 w 2638926"/>
              <a:gd name="connsiteY1" fmla="*/ 1319463 h 2871536"/>
              <a:gd name="connsiteX2" fmla="*/ 1454371 w 2638926"/>
              <a:gd name="connsiteY2" fmla="*/ 2632114 h 2871536"/>
              <a:gd name="connsiteX3" fmla="*/ 1438781 w 2638926"/>
              <a:gd name="connsiteY3" fmla="*/ 2632901 h 2871536"/>
              <a:gd name="connsiteX4" fmla="*/ 1319463 w 2638926"/>
              <a:gd name="connsiteY4" fmla="*/ 2871536 h 2871536"/>
              <a:gd name="connsiteX5" fmla="*/ 1200146 w 2638926"/>
              <a:gd name="connsiteY5" fmla="*/ 2632901 h 2871536"/>
              <a:gd name="connsiteX6" fmla="*/ 1184556 w 2638926"/>
              <a:gd name="connsiteY6" fmla="*/ 2632114 h 2871536"/>
              <a:gd name="connsiteX7" fmla="*/ 0 w 2638926"/>
              <a:gd name="connsiteY7" fmla="*/ 1319463 h 2871536"/>
              <a:gd name="connsiteX8" fmla="*/ 1319463 w 2638926"/>
              <a:gd name="connsiteY8" fmla="*/ 0 h 2871536"/>
            </a:gdLst>
            <a:rect l="l" t="t" r="r" b="b"/>
            <a:pathLst>
              <a:path w="2638926" h="2871536">
                <a:moveTo>
                  <a:pt x="1319463" y="0"/>
                </a:moveTo>
                <a:cubicBezTo>
                  <a:pt x="2048182" y="0"/>
                  <a:pt x="2638926" y="590744"/>
                  <a:pt x="2638926" y="1319463"/>
                </a:cubicBezTo>
                <a:cubicBezTo>
                  <a:pt x="2638926" y="2002637"/>
                  <a:pt x="2119718" y="2564544"/>
                  <a:pt x="1454371" y="2632114"/>
                </a:cubicBezTo>
                <a:lnTo>
                  <a:pt x="1438781" y="2632901"/>
                </a:lnTo>
                <a:lnTo>
                  <a:pt x="1319463" y="2871536"/>
                </a:lnTo>
                <a:lnTo>
                  <a:pt x="1200146" y="2632901"/>
                </a:lnTo>
                <a:lnTo>
                  <a:pt x="1184556" y="2632114"/>
                </a:lnTo>
                <a:cubicBezTo>
                  <a:pt x="519208" y="2564544"/>
                  <a:pt x="0" y="2002637"/>
                  <a:pt x="0" y="1319463"/>
                </a:cubicBezTo>
                <a:cubicBezTo>
                  <a:pt x="0" y="590744"/>
                  <a:pt x="590744" y="0"/>
                  <a:pt x="131946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328207" y="1957360"/>
            <a:ext cx="1522886" cy="152288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592670" y="4293750"/>
            <a:ext cx="2993960" cy="11790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5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奢侈品牌“会员俱乐部”年消费门槛50万+，小米社区“发烧友”标签塑造群体认同，这些都满足了用户对身份认同和归属感的潜在需求。
企业通过打造高端会员服务和专属社区，为用户提供独特的身份标识和社交体验，激发用户的潜在消费欲望，提升品牌忠诚度。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169867" y="1931960"/>
            <a:ext cx="534930" cy="53493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310899" y="2082466"/>
            <a:ext cx="252864" cy="233917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635334" y="2337671"/>
            <a:ext cx="908632" cy="889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592670" y="3822531"/>
            <a:ext cx="29972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消费与服务领域的痒点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184080" y="1879632"/>
            <a:ext cx="1675682" cy="1823386"/>
          </a:xfrm>
          <a:custGeom>
            <a:avLst/>
            <a:gdLst>
              <a:gd name="connsiteX0" fmla="*/ 1319463 w 2638926"/>
              <a:gd name="connsiteY0" fmla="*/ 0 h 2871536"/>
              <a:gd name="connsiteX1" fmla="*/ 2638926 w 2638926"/>
              <a:gd name="connsiteY1" fmla="*/ 1319463 h 2871536"/>
              <a:gd name="connsiteX2" fmla="*/ 1454371 w 2638926"/>
              <a:gd name="connsiteY2" fmla="*/ 2632114 h 2871536"/>
              <a:gd name="connsiteX3" fmla="*/ 1438781 w 2638926"/>
              <a:gd name="connsiteY3" fmla="*/ 2632901 h 2871536"/>
              <a:gd name="connsiteX4" fmla="*/ 1319463 w 2638926"/>
              <a:gd name="connsiteY4" fmla="*/ 2871536 h 2871536"/>
              <a:gd name="connsiteX5" fmla="*/ 1200146 w 2638926"/>
              <a:gd name="connsiteY5" fmla="*/ 2632901 h 2871536"/>
              <a:gd name="connsiteX6" fmla="*/ 1184556 w 2638926"/>
              <a:gd name="connsiteY6" fmla="*/ 2632114 h 2871536"/>
              <a:gd name="connsiteX7" fmla="*/ 0 w 2638926"/>
              <a:gd name="connsiteY7" fmla="*/ 1319463 h 2871536"/>
              <a:gd name="connsiteX8" fmla="*/ 1319463 w 2638926"/>
              <a:gd name="connsiteY8" fmla="*/ 0 h 2871536"/>
            </a:gdLst>
            <a:rect l="l" t="t" r="r" b="b"/>
            <a:pathLst>
              <a:path w="2638926" h="2871536">
                <a:moveTo>
                  <a:pt x="1319463" y="0"/>
                </a:moveTo>
                <a:cubicBezTo>
                  <a:pt x="2048182" y="0"/>
                  <a:pt x="2638926" y="590744"/>
                  <a:pt x="2638926" y="1319463"/>
                </a:cubicBezTo>
                <a:cubicBezTo>
                  <a:pt x="2638926" y="2002637"/>
                  <a:pt x="2119718" y="2564544"/>
                  <a:pt x="1454371" y="2632114"/>
                </a:cubicBezTo>
                <a:lnTo>
                  <a:pt x="1438781" y="2632901"/>
                </a:lnTo>
                <a:lnTo>
                  <a:pt x="1319463" y="2871536"/>
                </a:lnTo>
                <a:lnTo>
                  <a:pt x="1200146" y="2632901"/>
                </a:lnTo>
                <a:lnTo>
                  <a:pt x="1184556" y="2632114"/>
                </a:lnTo>
                <a:cubicBezTo>
                  <a:pt x="519208" y="2564544"/>
                  <a:pt x="0" y="2002637"/>
                  <a:pt x="0" y="1319463"/>
                </a:cubicBezTo>
                <a:cubicBezTo>
                  <a:pt x="0" y="590744"/>
                  <a:pt x="590744" y="0"/>
                  <a:pt x="131946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260477" y="1957360"/>
            <a:ext cx="1522886" cy="152288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524940" y="4293750"/>
            <a:ext cx="2993960" cy="11790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5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得到APP“终身学习者”角色定位，Keep“健身专家”角色塑造带动运动周边销售，满足用户对自我提升和专业形象塑造的潜在需求。
这些痒点的挖掘体现了企业对用户成长需求的关注，通过角色定位和专业形象塑造，为用户提供学习和成长的动力，拓展业务领域。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102137" y="1931960"/>
            <a:ext cx="534930" cy="53493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243169" y="2094847"/>
            <a:ext cx="252864" cy="209154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567604" y="2337671"/>
            <a:ext cx="908632" cy="889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524940" y="3822531"/>
            <a:ext cx="29972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学习与成长领域的痒点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痒点：用户尚未意识到的潜在需求</a:t>
            </a: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4430076"/>
            <a:ext cx="12187146" cy="2427924"/>
          </a:xfrm>
          <a:custGeom>
            <a:avLst/>
            <a:gdLst>
              <a:gd name="connsiteX0" fmla="*/ 965225 w 12187146"/>
              <a:gd name="connsiteY0" fmla="*/ 0 h 2427924"/>
              <a:gd name="connsiteX1" fmla="*/ 11221921 w 12187146"/>
              <a:gd name="connsiteY1" fmla="*/ 0 h 2427924"/>
              <a:gd name="connsiteX2" fmla="*/ 12187146 w 12187146"/>
              <a:gd name="connsiteY2" fmla="*/ 965225 h 2427924"/>
              <a:gd name="connsiteX3" fmla="*/ 12187146 w 12187146"/>
              <a:gd name="connsiteY3" fmla="*/ 2427924 h 2427924"/>
              <a:gd name="connsiteX4" fmla="*/ 0 w 12187146"/>
              <a:gd name="connsiteY4" fmla="*/ 2427924 h 2427924"/>
              <a:gd name="connsiteX5" fmla="*/ 0 w 12187146"/>
              <a:gd name="connsiteY5" fmla="*/ 965225 h 2427924"/>
              <a:gd name="connsiteX6" fmla="*/ 965225 w 12187146"/>
              <a:gd name="connsiteY6" fmla="*/ 0 h 2427924"/>
            </a:gdLst>
            <a:rect l="l" t="t" r="r" b="b"/>
            <a:pathLst>
              <a:path w="12187146" h="2427924">
                <a:moveTo>
                  <a:pt x="965225" y="0"/>
                </a:moveTo>
                <a:lnTo>
                  <a:pt x="11221921" y="0"/>
                </a:lnTo>
                <a:cubicBezTo>
                  <a:pt x="11755000" y="0"/>
                  <a:pt x="12187146" y="432146"/>
                  <a:pt x="12187146" y="965225"/>
                </a:cubicBezTo>
                <a:lnTo>
                  <a:pt x="12187146" y="2427924"/>
                </a:lnTo>
                <a:lnTo>
                  <a:pt x="0" y="2427924"/>
                </a:lnTo>
                <a:lnTo>
                  <a:pt x="0" y="965225"/>
                </a:lnTo>
                <a:cubicBezTo>
                  <a:pt x="0" y="432146"/>
                  <a:pt x="432146" y="0"/>
                  <a:pt x="96522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5811" y="4501199"/>
            <a:ext cx="3124199" cy="523874"/>
          </a:xfrm>
          <a:custGeom>
            <a:avLst/>
            <a:gdLst>
              <a:gd name="connsiteX0" fmla="*/ 0 w 3124199"/>
              <a:gd name="connsiteY0" fmla="*/ 0 h 523874"/>
              <a:gd name="connsiteX1" fmla="*/ 3124199 w 3124199"/>
              <a:gd name="connsiteY1" fmla="*/ 0 h 523874"/>
              <a:gd name="connsiteX2" fmla="*/ 3124199 w 3124199"/>
              <a:gd name="connsiteY2" fmla="*/ 295256 h 523874"/>
              <a:gd name="connsiteX3" fmla="*/ 2895581 w 3124199"/>
              <a:gd name="connsiteY3" fmla="*/ 523874 h 523874"/>
              <a:gd name="connsiteX4" fmla="*/ 228618 w 3124199"/>
              <a:gd name="connsiteY4" fmla="*/ 523874 h 523874"/>
              <a:gd name="connsiteX5" fmla="*/ 0 w 3124199"/>
              <a:gd name="connsiteY5" fmla="*/ 295256 h 523874"/>
              <a:gd name="connsiteX6" fmla="*/ 0 w 3124199"/>
              <a:gd name="connsiteY6" fmla="*/ 0 h 523874"/>
            </a:gdLst>
            <a:rect l="l" t="t" r="r" b="b"/>
            <a:pathLst>
              <a:path w="3124199" h="523874">
                <a:moveTo>
                  <a:pt x="0" y="0"/>
                </a:moveTo>
                <a:lnTo>
                  <a:pt x="3124199" y="0"/>
                </a:lnTo>
                <a:lnTo>
                  <a:pt x="3124199" y="295256"/>
                </a:lnTo>
                <a:cubicBezTo>
                  <a:pt x="3124199" y="421518"/>
                  <a:pt x="3021843" y="523874"/>
                  <a:pt x="2895581" y="523874"/>
                </a:cubicBezTo>
                <a:lnTo>
                  <a:pt x="228618" y="523874"/>
                </a:lnTo>
                <a:cubicBezTo>
                  <a:pt x="102356" y="523874"/>
                  <a:pt x="0" y="421518"/>
                  <a:pt x="0" y="29525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954" t="35257" r="67748" b="31389"/>
          <a:stretch>
            <a:fillRect/>
          </a:stretch>
        </p:blipFill>
        <p:spPr>
          <a:xfrm rot="0" flipH="0" flipV="0">
            <a:off x="785812" y="2281874"/>
            <a:ext cx="3124199" cy="2219327"/>
          </a:xfrm>
          <a:custGeom>
            <a:avLst/>
            <a:gdLst/>
            <a:rect l="l" t="t" r="r" b="b"/>
            <a:pathLst>
              <a:path w="3124199" h="2219327">
                <a:moveTo>
                  <a:pt x="228618" y="0"/>
                </a:moveTo>
                <a:lnTo>
                  <a:pt x="2895581" y="0"/>
                </a:lnTo>
                <a:cubicBezTo>
                  <a:pt x="3021843" y="0"/>
                  <a:pt x="3124199" y="102356"/>
                  <a:pt x="3124199" y="228618"/>
                </a:cubicBezTo>
                <a:lnTo>
                  <a:pt x="3124199" y="2219327"/>
                </a:lnTo>
                <a:lnTo>
                  <a:pt x="0" y="2219327"/>
                </a:lnTo>
                <a:lnTo>
                  <a:pt x="0" y="228618"/>
                </a:lnTo>
                <a:cubicBezTo>
                  <a:pt x="0" y="102356"/>
                  <a:pt x="102356" y="0"/>
                  <a:pt x="2286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0" flipH="0" flipV="0">
            <a:off x="4535067" y="4501199"/>
            <a:ext cx="3124199" cy="523874"/>
          </a:xfrm>
          <a:custGeom>
            <a:avLst/>
            <a:gdLst>
              <a:gd name="connsiteX0" fmla="*/ 0 w 3124199"/>
              <a:gd name="connsiteY0" fmla="*/ 0 h 523874"/>
              <a:gd name="connsiteX1" fmla="*/ 3124199 w 3124199"/>
              <a:gd name="connsiteY1" fmla="*/ 0 h 523874"/>
              <a:gd name="connsiteX2" fmla="*/ 3124199 w 3124199"/>
              <a:gd name="connsiteY2" fmla="*/ 295256 h 523874"/>
              <a:gd name="connsiteX3" fmla="*/ 2895581 w 3124199"/>
              <a:gd name="connsiteY3" fmla="*/ 523874 h 523874"/>
              <a:gd name="connsiteX4" fmla="*/ 228618 w 3124199"/>
              <a:gd name="connsiteY4" fmla="*/ 523874 h 523874"/>
              <a:gd name="connsiteX5" fmla="*/ 0 w 3124199"/>
              <a:gd name="connsiteY5" fmla="*/ 295256 h 523874"/>
              <a:gd name="connsiteX6" fmla="*/ 0 w 3124199"/>
              <a:gd name="connsiteY6" fmla="*/ 0 h 523874"/>
            </a:gdLst>
            <a:rect l="l" t="t" r="r" b="b"/>
            <a:pathLst>
              <a:path w="3124199" h="523874">
                <a:moveTo>
                  <a:pt x="0" y="0"/>
                </a:moveTo>
                <a:lnTo>
                  <a:pt x="3124199" y="0"/>
                </a:lnTo>
                <a:lnTo>
                  <a:pt x="3124199" y="295256"/>
                </a:lnTo>
                <a:cubicBezTo>
                  <a:pt x="3124199" y="421518"/>
                  <a:pt x="3021843" y="523874"/>
                  <a:pt x="2895581" y="523874"/>
                </a:cubicBezTo>
                <a:lnTo>
                  <a:pt x="228618" y="523874"/>
                </a:lnTo>
                <a:cubicBezTo>
                  <a:pt x="102356" y="523874"/>
                  <a:pt x="0" y="421518"/>
                  <a:pt x="0" y="29525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4351" t="35257" r="34351" b="31389"/>
          <a:stretch>
            <a:fillRect/>
          </a:stretch>
        </p:blipFill>
        <p:spPr>
          <a:xfrm rot="0" flipH="0" flipV="0">
            <a:off x="4535068" y="2281874"/>
            <a:ext cx="3124199" cy="2219327"/>
          </a:xfrm>
          <a:custGeom>
            <a:avLst/>
            <a:gdLst/>
            <a:rect l="l" t="t" r="r" b="b"/>
            <a:pathLst>
              <a:path w="3124199" h="2219327">
                <a:moveTo>
                  <a:pt x="228618" y="0"/>
                </a:moveTo>
                <a:lnTo>
                  <a:pt x="2895581" y="0"/>
                </a:lnTo>
                <a:cubicBezTo>
                  <a:pt x="3021843" y="0"/>
                  <a:pt x="3124199" y="102356"/>
                  <a:pt x="3124199" y="228618"/>
                </a:cubicBezTo>
                <a:lnTo>
                  <a:pt x="3124199" y="2219327"/>
                </a:lnTo>
                <a:lnTo>
                  <a:pt x="0" y="2219327"/>
                </a:lnTo>
                <a:lnTo>
                  <a:pt x="0" y="228618"/>
                </a:lnTo>
                <a:cubicBezTo>
                  <a:pt x="0" y="102356"/>
                  <a:pt x="102356" y="0"/>
                  <a:pt x="2286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 rot="0" flipH="0" flipV="0">
            <a:off x="8284322" y="4501199"/>
            <a:ext cx="3124199" cy="523874"/>
          </a:xfrm>
          <a:custGeom>
            <a:avLst/>
            <a:gdLst>
              <a:gd name="connsiteX0" fmla="*/ 0 w 3124199"/>
              <a:gd name="connsiteY0" fmla="*/ 0 h 523874"/>
              <a:gd name="connsiteX1" fmla="*/ 3124199 w 3124199"/>
              <a:gd name="connsiteY1" fmla="*/ 0 h 523874"/>
              <a:gd name="connsiteX2" fmla="*/ 3124199 w 3124199"/>
              <a:gd name="connsiteY2" fmla="*/ 295256 h 523874"/>
              <a:gd name="connsiteX3" fmla="*/ 2895581 w 3124199"/>
              <a:gd name="connsiteY3" fmla="*/ 523874 h 523874"/>
              <a:gd name="connsiteX4" fmla="*/ 228618 w 3124199"/>
              <a:gd name="connsiteY4" fmla="*/ 523874 h 523874"/>
              <a:gd name="connsiteX5" fmla="*/ 0 w 3124199"/>
              <a:gd name="connsiteY5" fmla="*/ 295256 h 523874"/>
              <a:gd name="connsiteX6" fmla="*/ 0 w 3124199"/>
              <a:gd name="connsiteY6" fmla="*/ 0 h 523874"/>
            </a:gdLst>
            <a:rect l="l" t="t" r="r" b="b"/>
            <a:pathLst>
              <a:path w="3124199" h="523874">
                <a:moveTo>
                  <a:pt x="0" y="0"/>
                </a:moveTo>
                <a:lnTo>
                  <a:pt x="3124199" y="0"/>
                </a:lnTo>
                <a:lnTo>
                  <a:pt x="3124199" y="295256"/>
                </a:lnTo>
                <a:cubicBezTo>
                  <a:pt x="3124199" y="421518"/>
                  <a:pt x="3021843" y="523874"/>
                  <a:pt x="2895581" y="523874"/>
                </a:cubicBezTo>
                <a:lnTo>
                  <a:pt x="228618" y="523874"/>
                </a:lnTo>
                <a:cubicBezTo>
                  <a:pt x="102356" y="523874"/>
                  <a:pt x="0" y="421518"/>
                  <a:pt x="0" y="29525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67748" t="35257" r="954" b="31389"/>
          <a:stretch>
            <a:fillRect/>
          </a:stretch>
        </p:blipFill>
        <p:spPr>
          <a:xfrm rot="0" flipH="0" flipV="0">
            <a:off x="8284323" y="2281874"/>
            <a:ext cx="3124199" cy="2219327"/>
          </a:xfrm>
          <a:custGeom>
            <a:avLst/>
            <a:gdLst/>
            <a:rect l="l" t="t" r="r" b="b"/>
            <a:pathLst>
              <a:path w="3124199" h="2219327">
                <a:moveTo>
                  <a:pt x="228618" y="0"/>
                </a:moveTo>
                <a:lnTo>
                  <a:pt x="2895581" y="0"/>
                </a:lnTo>
                <a:cubicBezTo>
                  <a:pt x="3021843" y="0"/>
                  <a:pt x="3124199" y="102356"/>
                  <a:pt x="3124199" y="228618"/>
                </a:cubicBezTo>
                <a:lnTo>
                  <a:pt x="3124199" y="2219327"/>
                </a:lnTo>
                <a:lnTo>
                  <a:pt x="0" y="2219327"/>
                </a:lnTo>
                <a:lnTo>
                  <a:pt x="0" y="228618"/>
                </a:lnTo>
                <a:cubicBezTo>
                  <a:pt x="0" y="102356"/>
                  <a:pt x="102356" y="0"/>
                  <a:pt x="2286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0" flipV="0">
            <a:off x="839051" y="4605045"/>
            <a:ext cx="2997200" cy="3098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快速服务的爽点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51751" y="5087645"/>
            <a:ext cx="2984500" cy="12242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64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外卖平台30分钟送达承诺，给用户带来即时满足的愉悦感，这种快速服务满足了用户对时间和便利性的高要求。
快速服务的爽点挖掘，体现了企业对用户体验的极致追求，通过优化服务流程和提升效率，让用户在短时间内获得满足，增强用户对品牌的认可。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610951" y="5087645"/>
            <a:ext cx="2984500" cy="12242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64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严肃婚恋网通过实名认证+心理测评+线下见面三级任务分解，提升配对可信度和成功率；房地产营销中，链家“房价轨迹地图”功能展示10年涨幅127%。
这些高效产品的爽点挖掘，通过精准匹配和数据展示，为用户提供高效、透明的服务体验，让用户在使用过程中感受到便捷和价值，提升用户满意度。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598251" y="4605045"/>
            <a:ext cx="2997200" cy="3098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高效产品的爽点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357451" y="5087645"/>
            <a:ext cx="2984500" cy="12242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64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Tinder“双重选择”机制匹配成功率提升40%，探探“擦肩而过”功能使日活提升28%；香港楼市海璇项目“成长空间规划”样板房展示婴儿房- 书房动线。
这些创新功能的爽点挖掘，通过独特的设计和功能创新，为用户提供新鲜感和愉悦感，吸引用户关注和使用，增强产品的竞争力和市场吸引力。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344751" y="4605045"/>
            <a:ext cx="2997200" cy="3098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创新功能的爽点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爽点：即时满足带来的愉悦感</a:t>
            </a: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2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15034" y="3119044"/>
            <a:ext cx="5359464" cy="17599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痛点分析与营销策略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08221" y="1851014"/>
            <a:ext cx="3396674" cy="113971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PART-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3888" y="842150"/>
            <a:ext cx="2118859" cy="40166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80711" y="91738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4620363" y="5466996"/>
            <a:ext cx="325372" cy="372714"/>
            <a:chOff x="4620363" y="5466996"/>
            <a:chExt cx="325372" cy="372714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4620363" y="5466996"/>
              <a:ext cx="325372" cy="372714"/>
            </a:xfrm>
            <a:prstGeom prst="roundRect">
              <a:avLst>
                <a:gd name="adj" fmla="val 7788"/>
              </a:avLst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4705779" y="5557424"/>
              <a:ext cx="179558" cy="188191"/>
            </a:xfrm>
            <a:prstGeom prst="chevron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0" name="标题 1"/>
          <p:cNvSpPr txBox="1"/>
          <p:nvPr/>
        </p:nvSpPr>
        <p:spPr>
          <a:xfrm rot="0" flipH="0" flipV="0">
            <a:off x="577741" y="5451756"/>
            <a:ext cx="4182464" cy="3727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5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8E3F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 DESIGN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92407" y="832822"/>
            <a:ext cx="5591688" cy="5192355"/>
          </a:xfrm>
          <a:prstGeom prst="roundRect">
            <a:avLst>
              <a:gd name="adj" fmla="val 10642"/>
            </a:avLst>
          </a:prstGeom>
          <a:solidFill>
            <a:schemeClr val="bg1"/>
          </a:solidFill>
          <a:ln w="12700" cap="sq">
            <a:solidFill>
              <a:schemeClr val="accent1">
                <a:alpha val="9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236" t="12261" r="25725" b="12261"/>
          <a:stretch>
            <a:fillRect/>
          </a:stretch>
        </p:blipFill>
        <p:spPr>
          <a:xfrm rot="0" flipH="0" flipV="0">
            <a:off x="6345196" y="878477"/>
            <a:ext cx="5496965" cy="5066515"/>
          </a:xfrm>
          <a:custGeom>
            <a:avLst/>
            <a:gdLst>
              <a:gd name="connsiteX0" fmla="*/ 552570 w 5591688"/>
              <a:gd name="connsiteY0" fmla="*/ 0 h 5192355"/>
              <a:gd name="connsiteX1" fmla="*/ 5039118 w 5591688"/>
              <a:gd name="connsiteY1" fmla="*/ 0 h 5192355"/>
              <a:gd name="connsiteX2" fmla="*/ 5591688 w 5591688"/>
              <a:gd name="connsiteY2" fmla="*/ 552570 h 5192355"/>
              <a:gd name="connsiteX3" fmla="*/ 5591688 w 5591688"/>
              <a:gd name="connsiteY3" fmla="*/ 4639785 h 5192355"/>
              <a:gd name="connsiteX4" fmla="*/ 5039118 w 5591688"/>
              <a:gd name="connsiteY4" fmla="*/ 5192355 h 5192355"/>
              <a:gd name="connsiteX5" fmla="*/ 552570 w 5591688"/>
              <a:gd name="connsiteY5" fmla="*/ 5192355 h 5192355"/>
              <a:gd name="connsiteX6" fmla="*/ 0 w 5591688"/>
              <a:gd name="connsiteY6" fmla="*/ 4639785 h 5192355"/>
              <a:gd name="connsiteX7" fmla="*/ 0 w 5591688"/>
              <a:gd name="connsiteY7" fmla="*/ 552570 h 5192355"/>
              <a:gd name="connsiteX8" fmla="*/ 552570 w 5591688"/>
              <a:gd name="connsiteY8" fmla="*/ 0 h 5192355"/>
            </a:gdLst>
            <a:rect l="l" t="t" r="r" b="b"/>
            <a:pathLst>
              <a:path w="5591688" h="5192355">
                <a:moveTo>
                  <a:pt x="552570" y="0"/>
                </a:moveTo>
                <a:lnTo>
                  <a:pt x="5039118" y="0"/>
                </a:lnTo>
                <a:cubicBezTo>
                  <a:pt x="5344294" y="0"/>
                  <a:pt x="5591688" y="247394"/>
                  <a:pt x="5591688" y="552570"/>
                </a:cubicBezTo>
                <a:lnTo>
                  <a:pt x="5591688" y="4639785"/>
                </a:lnTo>
                <a:cubicBezTo>
                  <a:pt x="5591688" y="4944961"/>
                  <a:pt x="5344294" y="5192355"/>
                  <a:pt x="5039118" y="5192355"/>
                </a:cubicBezTo>
                <a:lnTo>
                  <a:pt x="552570" y="5192355"/>
                </a:lnTo>
                <a:cubicBezTo>
                  <a:pt x="247394" y="5192355"/>
                  <a:pt x="0" y="4944961"/>
                  <a:pt x="0" y="4639785"/>
                </a:cubicBezTo>
                <a:lnTo>
                  <a:pt x="0" y="552570"/>
                </a:lnTo>
                <a:cubicBezTo>
                  <a:pt x="0" y="247394"/>
                  <a:pt x="247394" y="0"/>
                  <a:pt x="552570" y="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3" name=""/>
          <p:cNvGrpSpPr/>
          <p:nvPr/>
        </p:nvGrpSpPr>
        <p:grpSpPr>
          <a:xfrm>
            <a:off x="6694846" y="1468658"/>
            <a:ext cx="1870399" cy="1703063"/>
            <a:chOff x="6694846" y="1468658"/>
            <a:chExt cx="1870399" cy="1703063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6766064" y="1468658"/>
              <a:ext cx="1703063" cy="1703063"/>
            </a:xfrm>
            <a:prstGeom prst="roundRect">
              <a:avLst>
                <a:gd name="adj" fmla="val 12932"/>
              </a:avLst>
            </a:prstGeom>
            <a:solidFill>
              <a:schemeClr val="bg1"/>
            </a:solidFill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pic>
          <p:nvPicPr>
            <p:cNvPr id="15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94846" y="1556734"/>
              <a:ext cx="1870399" cy="154619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47606" y="355600"/>
            <a:ext cx="6309378" cy="65024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0">
            <a:off x="9871338" y="3670497"/>
            <a:ext cx="2245512" cy="2245512"/>
          </a:xfrm>
          <a:prstGeom prst="roundRect">
            <a:avLst>
              <a:gd name="adj" fmla="val 12932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9864377" y="3723286"/>
            <a:ext cx="2466148" cy="203868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标题 1"/>
          <p:cNvSpPr txBox="1"/>
          <p:nvPr/>
        </p:nvSpPr>
        <p:spPr>
          <a:xfrm rot="5400000" flipH="0" flipV="0">
            <a:off x="11144587" y="509202"/>
            <a:ext cx="499093" cy="86557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275831" y="504462"/>
            <a:ext cx="1875289" cy="2465373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275282" y="1404719"/>
            <a:ext cx="2427445" cy="4454963"/>
          </a:xfrm>
          <a:prstGeom prst="roundRect">
            <a:avLst>
              <a:gd name="adj" fmla="val 5836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dist="143891" blurRad="261620" dir="5400000" sx="98000" sy="98000" kx="0" ky="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549023" y="1626589"/>
            <a:ext cx="1817646" cy="1817646"/>
          </a:xfrm>
          <a:prstGeom prst="ellipse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43000">
                  <a:schemeClr val="accent3">
                    <a:lumMod val="20000"/>
                    <a:lumOff val="80000"/>
                    <a:alpha val="100000"/>
                  </a:schemeClr>
                </a:gs>
                <a:gs pos="59000">
                  <a:schemeClr val="accent3">
                    <a:lumMod val="20000"/>
                    <a:lumOff val="80000"/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30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460234" y="3576039"/>
            <a:ext cx="2057544" cy="7413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18000">
                      <a:srgbClr val="3396F0">
                        <a:alpha val="100000"/>
                      </a:srgbClr>
                    </a:gs>
                    <a:gs pos="93000">
                      <a:srgbClr val="0F6FC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痛点的持续性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395127" y="4317376"/>
            <a:ext cx="2187755" cy="12981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857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持续存在的痛点是长期需求。如家务劳动的繁重性，智能家居产品通过持续创新，不断满足用户对家务减轻的需求，保持市场竞争力。
痛点的持续性意味着用户对解决方案的长期依赖，企业通过持续优化产品和服务，能建立稳定的客户关系，提升客户生命周期价值。</a:t>
            </a:r>
            <a:endParaRPr kumimoji="1" lang="zh-CN" altLang="en-US"/>
          </a:p>
        </p:txBody>
      </p:sp>
      <p:pic>
        <p:nvPicPr>
          <p:cNvPr id="7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6456" t="18335" r="36254" b="25646"/>
          <a:stretch>
            <a:fillRect/>
          </a:stretch>
        </p:blipFill>
        <p:spPr>
          <a:xfrm rot="0" flipH="0" flipV="0">
            <a:off x="6699399" y="1776963"/>
            <a:ext cx="1516894" cy="1516894"/>
          </a:xfrm>
          <a:custGeom>
            <a:avLst/>
            <a:gdLst/>
            <a:rect l="l" t="t" r="r" b="b"/>
            <a:pathLst>
              <a:path w="1516894" h="1516894">
                <a:moveTo>
                  <a:pt x="758447" y="0"/>
                </a:moveTo>
                <a:cubicBezTo>
                  <a:pt x="1177326" y="0"/>
                  <a:pt x="1516894" y="339568"/>
                  <a:pt x="1516894" y="758447"/>
                </a:cubicBezTo>
                <a:cubicBezTo>
                  <a:pt x="1516894" y="1177326"/>
                  <a:pt x="1177326" y="1516894"/>
                  <a:pt x="758447" y="1516894"/>
                </a:cubicBezTo>
                <a:cubicBezTo>
                  <a:pt x="339568" y="1516894"/>
                  <a:pt x="0" y="1177326"/>
                  <a:pt x="0" y="758447"/>
                </a:cubicBezTo>
                <a:cubicBezTo>
                  <a:pt x="0" y="339568"/>
                  <a:pt x="339568" y="0"/>
                  <a:pt x="75844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 rot="0" flipH="0" flipV="0">
            <a:off x="3476573" y="1404719"/>
            <a:ext cx="2427445" cy="4454963"/>
          </a:xfrm>
          <a:prstGeom prst="roundRect">
            <a:avLst>
              <a:gd name="adj" fmla="val 6908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dist="143891" blurRad="261620" dir="5400000" sx="98000" sy="98000" kx="0" ky="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750311" y="1626589"/>
            <a:ext cx="1817646" cy="1817646"/>
          </a:xfrm>
          <a:prstGeom prst="ellipse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43000">
                  <a:schemeClr val="accent3">
                    <a:lumMod val="20000"/>
                    <a:lumOff val="80000"/>
                    <a:alpha val="100000"/>
                  </a:schemeClr>
                </a:gs>
                <a:gs pos="59000">
                  <a:schemeClr val="accent3">
                    <a:lumMod val="20000"/>
                    <a:lumOff val="80000"/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30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661525" y="3576039"/>
            <a:ext cx="2057544" cy="7413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18000">
                      <a:srgbClr val="3396F0">
                        <a:alpha val="100000"/>
                      </a:srgbClr>
                    </a:gs>
                    <a:gs pos="93000">
                      <a:srgbClr val="0F6FC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痛点的影响面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596418" y="4317376"/>
            <a:ext cx="2187755" cy="12981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857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影响面广的痛点更具挖掘价值。如教育资源不均，涉及众多家庭和学生，解决这一痛点能获得广泛用户群体的关注和支持。
企业通过分析痛点的影响面，能确定目标市场范围，制定大规模营销方案，提升品牌影响力，实现市场份额的快速扩大。</a:t>
            </a: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7549" t="14392" r="35162" b="29730"/>
          <a:stretch>
            <a:fillRect/>
          </a:stretch>
        </p:blipFill>
        <p:spPr>
          <a:xfrm rot="0" flipH="0" flipV="0">
            <a:off x="3900686" y="1776963"/>
            <a:ext cx="1516894" cy="1516894"/>
          </a:xfrm>
          <a:custGeom>
            <a:avLst/>
            <a:gdLst/>
            <a:rect l="l" t="t" r="r" b="b"/>
            <a:pathLst>
              <a:path w="1516894" h="1516894">
                <a:moveTo>
                  <a:pt x="758447" y="0"/>
                </a:moveTo>
                <a:cubicBezTo>
                  <a:pt x="1177326" y="0"/>
                  <a:pt x="1516894" y="339568"/>
                  <a:pt x="1516894" y="758447"/>
                </a:cubicBezTo>
                <a:cubicBezTo>
                  <a:pt x="1516894" y="1177326"/>
                  <a:pt x="1177326" y="1516894"/>
                  <a:pt x="758447" y="1516894"/>
                </a:cubicBezTo>
                <a:cubicBezTo>
                  <a:pt x="339568" y="1516894"/>
                  <a:pt x="0" y="1177326"/>
                  <a:pt x="0" y="758447"/>
                </a:cubicBezTo>
                <a:cubicBezTo>
                  <a:pt x="0" y="339568"/>
                  <a:pt x="339568" y="0"/>
                  <a:pt x="75844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0" flipH="0" flipV="0">
            <a:off x="677862" y="1404719"/>
            <a:ext cx="2427445" cy="4454963"/>
          </a:xfrm>
          <a:prstGeom prst="roundRect">
            <a:avLst>
              <a:gd name="adj" fmla="val 5836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dist="143891" blurRad="261620" dir="5400000" sx="98000" sy="98000" kx="0" ky="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51601" y="1626589"/>
            <a:ext cx="1817646" cy="1817646"/>
          </a:xfrm>
          <a:prstGeom prst="ellipse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43000">
                  <a:schemeClr val="accent3">
                    <a:lumMod val="20000"/>
                    <a:lumOff val="80000"/>
                    <a:alpha val="100000"/>
                  </a:schemeClr>
                </a:gs>
                <a:gs pos="59000">
                  <a:schemeClr val="accent3">
                    <a:lumMod val="20000"/>
                    <a:lumOff val="80000"/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30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62813" y="3576039"/>
            <a:ext cx="2057544" cy="7413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18000">
                      <a:srgbClr val="3396F0">
                        <a:alpha val="100000"/>
                      </a:srgbClr>
                    </a:gs>
                    <a:gs pos="93000">
                      <a:srgbClr val="0F6FC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痛点的紧迫性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97707" y="4317376"/>
            <a:ext cx="2187755" cy="12981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857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痛点四维诊断法中，紧迫度是关键维度之一。如医疗资源紧张，手术排队时间长，这种紧迫性促使用户急需解决方案，企业若能快速响应，将获得用户高度认可。
痛点的紧迫性决定了用户对解决方案的需求强度，企业通过评估痛点的紧迫性，能精准定位需求，制定针对性的营销策略，快速吸引用户。</a:t>
            </a:r>
            <a:endParaRPr kumimoji="1" lang="zh-CN" altLang="en-US"/>
          </a:p>
        </p:txBody>
      </p:sp>
      <p:pic>
        <p:nvPicPr>
          <p:cNvPr id="17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27189" t="23252" r="37967" b="27028"/>
          <a:stretch>
            <a:fillRect/>
          </a:stretch>
        </p:blipFill>
        <p:spPr>
          <a:xfrm rot="0" flipH="0" flipV="0">
            <a:off x="1101977" y="1776963"/>
            <a:ext cx="1516894" cy="1516894"/>
          </a:xfrm>
          <a:custGeom>
            <a:avLst/>
            <a:gdLst/>
            <a:rect l="l" t="t" r="r" b="b"/>
            <a:pathLst>
              <a:path w="1516894" h="1516894">
                <a:moveTo>
                  <a:pt x="758447" y="0"/>
                </a:moveTo>
                <a:cubicBezTo>
                  <a:pt x="1177326" y="0"/>
                  <a:pt x="1516894" y="339568"/>
                  <a:pt x="1516894" y="758447"/>
                </a:cubicBezTo>
                <a:cubicBezTo>
                  <a:pt x="1516894" y="1177326"/>
                  <a:pt x="1177326" y="1516894"/>
                  <a:pt x="758447" y="1516894"/>
                </a:cubicBezTo>
                <a:cubicBezTo>
                  <a:pt x="339568" y="1516894"/>
                  <a:pt x="0" y="1177326"/>
                  <a:pt x="0" y="758447"/>
                </a:cubicBezTo>
                <a:cubicBezTo>
                  <a:pt x="0" y="339568"/>
                  <a:pt x="339568" y="0"/>
                  <a:pt x="75844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 rot="0" flipH="0" flipV="0">
            <a:off x="9073993" y="1404719"/>
            <a:ext cx="2427445" cy="4454963"/>
          </a:xfrm>
          <a:prstGeom prst="roundRect">
            <a:avLst>
              <a:gd name="adj" fmla="val 5836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dist="143891" blurRad="261620" dir="5400000" sx="98000" sy="98000" kx="0" ky="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347733" y="1626589"/>
            <a:ext cx="1817646" cy="1817646"/>
          </a:xfrm>
          <a:prstGeom prst="ellipse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43000">
                  <a:schemeClr val="accent3">
                    <a:lumMod val="20000"/>
                    <a:lumOff val="80000"/>
                    <a:alpha val="100000"/>
                  </a:schemeClr>
                </a:gs>
                <a:gs pos="59000">
                  <a:schemeClr val="accent3">
                    <a:lumMod val="20000"/>
                    <a:lumOff val="80000"/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30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258943" y="3576039"/>
            <a:ext cx="2057544" cy="7413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18000">
                      <a:srgbClr val="3396F0">
                        <a:alpha val="100000"/>
                      </a:srgbClr>
                    </a:gs>
                    <a:gs pos="93000">
                      <a:srgbClr val="0F6FC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痛点的替代难度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193837" y="4317376"/>
            <a:ext cx="2187755" cy="12981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857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替代难度高的痛点是企业竞争的护城河。如高端医疗设备的稀缺性，企业若能突破技术瓶颈，提供替代难度高的解决方案，将占据市场优势。
企业通过评估痛点的替代难度，能确定自身产品的独特价值，制定差异化营销策略，避免同质化竞争，提升品牌竞争力。</a:t>
            </a:r>
            <a:endParaRPr kumimoji="1" lang="zh-CN" altLang="en-US"/>
          </a:p>
        </p:txBody>
      </p:sp>
      <p:pic>
        <p:nvPicPr>
          <p:cNvPr id="22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17066" t="0" r="17066" b="0"/>
          <a:stretch>
            <a:fillRect/>
          </a:stretch>
        </p:blipFill>
        <p:spPr>
          <a:xfrm rot="0" flipH="0" flipV="0">
            <a:off x="9498109" y="1776963"/>
            <a:ext cx="1516894" cy="1516894"/>
          </a:xfrm>
          <a:custGeom>
            <a:avLst/>
            <a:gdLst/>
            <a:rect l="l" t="t" r="r" b="b"/>
            <a:pathLst>
              <a:path w="1516894" h="1516894">
                <a:moveTo>
                  <a:pt x="758447" y="0"/>
                </a:moveTo>
                <a:cubicBezTo>
                  <a:pt x="1177326" y="0"/>
                  <a:pt x="1516894" y="339568"/>
                  <a:pt x="1516894" y="758447"/>
                </a:cubicBezTo>
                <a:cubicBezTo>
                  <a:pt x="1516894" y="1177326"/>
                  <a:pt x="1177326" y="1516894"/>
                  <a:pt x="758447" y="1516894"/>
                </a:cubicBezTo>
                <a:cubicBezTo>
                  <a:pt x="339568" y="1516894"/>
                  <a:pt x="0" y="1177326"/>
                  <a:pt x="0" y="758447"/>
                </a:cubicBezTo>
                <a:cubicBezTo>
                  <a:pt x="0" y="339568"/>
                  <a:pt x="339568" y="0"/>
                  <a:pt x="75844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痛点分析的多维度</a:t>
            </a: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10288" cy="6858000"/>
          </a:xfrm>
          <a:prstGeom prst="rect">
            <a:avLst/>
          </a:prstGeom>
          <a:gradFill>
            <a:gsLst>
              <a:gs pos="0">
                <a:schemeClr val="bg1">
                  <a:alpha val="74794"/>
                </a:schemeClr>
              </a:gs>
              <a:gs pos="100000">
                <a:schemeClr val="accent1">
                  <a:lumMod val="20000"/>
                  <a:lumOff val="80000"/>
                  <a:alpha val="74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486966" y="2005264"/>
            <a:ext cx="3192666" cy="361749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4449822" y="1676401"/>
            <a:ext cx="3266956" cy="978568"/>
          </a:xfrm>
          <a:prstGeom prst="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486966" y="5566608"/>
            <a:ext cx="3192666" cy="56149"/>
          </a:xfrm>
          <a:prstGeom prst="rect">
            <a:avLst/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610058" y="1750864"/>
            <a:ext cx="946484" cy="6057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295439" y="2005264"/>
            <a:ext cx="3192666" cy="361749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8258294" y="1676401"/>
            <a:ext cx="3266956" cy="97856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295439" y="5566608"/>
            <a:ext cx="3192666" cy="56149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418530" y="1750864"/>
            <a:ext cx="946484" cy="6057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91195" y="2005264"/>
            <a:ext cx="3192666" cy="361749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1">
            <a:off x="654050" y="1676401"/>
            <a:ext cx="3266956" cy="97856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91195" y="5566608"/>
            <a:ext cx="3192666" cy="56149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54879" y="3485515"/>
            <a:ext cx="2865298" cy="1435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1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亚马逊“空椅子法则”，例会永远留客户席位，体现以用户为中心的理念；用户旅程地图绘制，涵盖5个以上关键触点，全面了解用户需求。
这些策略通过深度参与用户决策过程，全面了解用户需求，使企业能精准定位痛点，制定贴合用户需求的营销方案，提升用户满意度和忠诚度。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54879" y="2739881"/>
            <a:ext cx="2865298" cy="66529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以用户为中心的策略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650651" y="3485516"/>
            <a:ext cx="2865298" cy="1435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1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超级客户计划：宜家聘请1000名“居家达人”参与设计；小米社区“橙色星期五”更新制度吸收10万+建议。
这些策略通过让用户深度参与产品设计和优化，增强用户对品牌的认同感和归属感，同时获取大量用户反馈，为产品创新提供依据，提升产品竞争力。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650651" y="2739882"/>
            <a:ext cx="2865298" cy="66529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9DD9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用户参与的策略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459123" y="3485515"/>
            <a:ext cx="2865298" cy="1435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1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某智能马桶厂商砍掉7项工程师偏爱但用户无感的功能，避免专业傲慢，以用户实际需求为导向。
这种策略通过去除不必要的功能，简化产品设计，降低用户使用成本，提升用户体验，增强产品在市场中的竞争力，避免因过度专业化而失去用户。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459123" y="2739882"/>
            <a:ext cx="2865298" cy="66529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避免专业傲慢的策略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814286" y="1750864"/>
            <a:ext cx="946484" cy="6057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营销策略的创新实践</a:t>
            </a: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